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4"/>
    <p:sldMasterId id="2147483930" r:id="rId5"/>
    <p:sldMasterId id="2147483661" r:id="rId6"/>
    <p:sldMasterId id="2147483679" r:id="rId7"/>
    <p:sldMasterId id="2147483703" r:id="rId8"/>
    <p:sldMasterId id="2147483689" r:id="rId9"/>
    <p:sldMasterId id="2147483669" r:id="rId10"/>
    <p:sldMasterId id="2147483926" r:id="rId11"/>
    <p:sldMasterId id="2147483928" r:id="rId12"/>
    <p:sldMasterId id="2147483701" r:id="rId13"/>
    <p:sldMasterId id="2147483889" r:id="rId14"/>
    <p:sldMasterId id="2147483940" r:id="rId15"/>
  </p:sldMasterIdLst>
  <p:notesMasterIdLst>
    <p:notesMasterId r:id="rId61"/>
  </p:notesMasterIdLst>
  <p:sldIdLst>
    <p:sldId id="256" r:id="rId16"/>
    <p:sldId id="331" r:id="rId17"/>
    <p:sldId id="335" r:id="rId18"/>
    <p:sldId id="275" r:id="rId19"/>
    <p:sldId id="338" r:id="rId20"/>
    <p:sldId id="336" r:id="rId21"/>
    <p:sldId id="339" r:id="rId22"/>
    <p:sldId id="337" r:id="rId23"/>
    <p:sldId id="340" r:id="rId24"/>
    <p:sldId id="341" r:id="rId25"/>
    <p:sldId id="342" r:id="rId26"/>
    <p:sldId id="343" r:id="rId27"/>
    <p:sldId id="344" r:id="rId28"/>
    <p:sldId id="345" r:id="rId29"/>
    <p:sldId id="270" r:id="rId30"/>
    <p:sldId id="346" r:id="rId31"/>
    <p:sldId id="276" r:id="rId32"/>
    <p:sldId id="352" r:id="rId33"/>
    <p:sldId id="347" r:id="rId34"/>
    <p:sldId id="348" r:id="rId35"/>
    <p:sldId id="349" r:id="rId36"/>
    <p:sldId id="351" r:id="rId37"/>
    <p:sldId id="350" r:id="rId38"/>
    <p:sldId id="353" r:id="rId39"/>
    <p:sldId id="354" r:id="rId40"/>
    <p:sldId id="372" r:id="rId41"/>
    <p:sldId id="355" r:id="rId42"/>
    <p:sldId id="358" r:id="rId43"/>
    <p:sldId id="360" r:id="rId44"/>
    <p:sldId id="359" r:id="rId45"/>
    <p:sldId id="291" r:id="rId46"/>
    <p:sldId id="356" r:id="rId47"/>
    <p:sldId id="329" r:id="rId48"/>
    <p:sldId id="314" r:id="rId49"/>
    <p:sldId id="315" r:id="rId50"/>
    <p:sldId id="367" r:id="rId51"/>
    <p:sldId id="317" r:id="rId52"/>
    <p:sldId id="361" r:id="rId53"/>
    <p:sldId id="362" r:id="rId54"/>
    <p:sldId id="363" r:id="rId55"/>
    <p:sldId id="364" r:id="rId56"/>
    <p:sldId id="330" r:id="rId57"/>
    <p:sldId id="325" r:id="rId58"/>
    <p:sldId id="357" r:id="rId59"/>
    <p:sldId id="371" r:id="rId60"/>
  </p:sldIdLst>
  <p:sldSz cx="9144000" cy="5143500" type="screen16x9"/>
  <p:notesSz cx="6805613" cy="993933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A025"/>
    <a:srgbClr val="0431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E9C26E-67C1-5E7B-E93B-8A793DFFD0F4}" v="68" dt="2020-02-04T22:11:36.4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20" autoAdjust="0"/>
  </p:normalViewPr>
  <p:slideViewPr>
    <p:cSldViewPr>
      <p:cViewPr varScale="1">
        <p:scale>
          <a:sx n="122" d="100"/>
          <a:sy n="122" d="100"/>
        </p:scale>
        <p:origin x="120" y="792"/>
      </p:cViewPr>
      <p:guideLst>
        <p:guide orient="horz" pos="1620"/>
        <p:guide pos="2880"/>
      </p:guideLst>
    </p:cSldViewPr>
  </p:slideViewPr>
  <p:outlineViewPr>
    <p:cViewPr>
      <p:scale>
        <a:sx n="33" d="100"/>
        <a:sy n="33" d="100"/>
      </p:scale>
      <p:origin x="0" y="-14694"/>
    </p:cViewPr>
  </p:outlineViewPr>
  <p:notesTextViewPr>
    <p:cViewPr>
      <p:scale>
        <a:sx n="100" d="100"/>
        <a:sy n="100" d="100"/>
      </p:scale>
      <p:origin x="0" y="0"/>
    </p:cViewPr>
  </p:notesTextViewPr>
  <p:sorterViewPr>
    <p:cViewPr>
      <p:scale>
        <a:sx n="110" d="100"/>
        <a:sy n="11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4.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3.xml"/><Relationship Id="rId3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54939" y="0"/>
            <a:ext cx="2949099" cy="496967"/>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mn-cs"/>
              </a:defRPr>
            </a:lvl1pPr>
          </a:lstStyle>
          <a:p>
            <a:pPr>
              <a:defRPr/>
            </a:pPr>
            <a:fld id="{7CF95401-C8FE-804B-83E2-5318579333E7}" type="datetimeFigureOut">
              <a:rPr lang="en-GB"/>
              <a:pPr>
                <a:defRPr/>
              </a:pPr>
              <a:t>27/01/2022</a:t>
            </a:fld>
            <a:endParaRPr lang="en-GB"/>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mn-cs"/>
              </a:defRPr>
            </a:lvl1pPr>
          </a:lstStyle>
          <a:p>
            <a:pPr>
              <a:defRPr/>
            </a:pPr>
            <a:fld id="{502AEA54-8D33-0647-AC74-F38758DA81CD}" type="slidenum">
              <a:rPr lang="en-GB"/>
              <a:pPr>
                <a:defRPr/>
              </a:pPr>
              <a:t>‹#›</a:t>
            </a:fld>
            <a:endParaRPr lang="en-GB"/>
          </a:p>
        </p:txBody>
      </p:sp>
    </p:spTree>
    <p:extLst>
      <p:ext uri="{BB962C8B-B14F-4D97-AF65-F5344CB8AC3E}">
        <p14:creationId xmlns:p14="http://schemas.microsoft.com/office/powerpoint/2010/main" val="3422418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a:t>
            </a:fld>
            <a:endParaRPr lang="en-GB"/>
          </a:p>
        </p:txBody>
      </p:sp>
    </p:spTree>
    <p:extLst>
      <p:ext uri="{BB962C8B-B14F-4D97-AF65-F5344CB8AC3E}">
        <p14:creationId xmlns:p14="http://schemas.microsoft.com/office/powerpoint/2010/main" val="392613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10</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11</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12</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13</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14</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39" indent="-171639">
              <a:buFont typeface="Arial" pitchFamily="34" charset="0"/>
              <a:buChar char="•"/>
            </a:pPr>
            <a:r>
              <a:rPr lang="en-NZ" dirty="0"/>
              <a:t>Formatting</a:t>
            </a:r>
            <a:r>
              <a:rPr lang="en-NZ" baseline="0" dirty="0"/>
              <a:t> – where the commas go, where to put italics and full stops etc. What information should be in the in-text citations</a:t>
            </a:r>
          </a:p>
          <a:p>
            <a:pPr marL="171639" indent="-171639">
              <a:buFont typeface="Arial" pitchFamily="34" charset="0"/>
              <a:buChar char="•"/>
            </a:pPr>
            <a:r>
              <a:rPr lang="en-NZ" baseline="0" dirty="0"/>
              <a:t>If you get to choose your style then choose APA – there is the most information about that one freely available on the OWLL website. </a:t>
            </a:r>
            <a:endParaRPr lang="en-NZ" dirty="0"/>
          </a:p>
          <a:p>
            <a:pPr marL="177674" indent="-177674">
              <a:buFont typeface="Arial" pitchFamily="34" charset="0"/>
              <a:buChar char="•"/>
            </a:pPr>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15</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674" indent="-177674">
              <a:buFont typeface="Arial" pitchFamily="34" charset="0"/>
              <a:buChar char="•"/>
            </a:pPr>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16</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17</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18</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19</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a:t>
            </a:fld>
            <a:endParaRPr lang="en-GB"/>
          </a:p>
        </p:txBody>
      </p:sp>
    </p:spTree>
    <p:extLst>
      <p:ext uri="{BB962C8B-B14F-4D97-AF65-F5344CB8AC3E}">
        <p14:creationId xmlns:p14="http://schemas.microsoft.com/office/powerpoint/2010/main" val="1159927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20</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21</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22</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23</a:t>
            </a:fld>
            <a:endParaRPr lang="en-GB"/>
          </a:p>
        </p:txBody>
      </p:sp>
    </p:spTree>
    <p:extLst>
      <p:ext uri="{BB962C8B-B14F-4D97-AF65-F5344CB8AC3E}">
        <p14:creationId xmlns:p14="http://schemas.microsoft.com/office/powerpoint/2010/main" val="2371887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27</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28</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29</a:t>
            </a:fld>
            <a:endParaRPr lang="en-GB"/>
          </a:p>
        </p:txBody>
      </p:sp>
    </p:spTree>
    <p:extLst>
      <p:ext uri="{BB962C8B-B14F-4D97-AF65-F5344CB8AC3E}">
        <p14:creationId xmlns:p14="http://schemas.microsoft.com/office/powerpoint/2010/main" val="2371887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31</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38</a:t>
            </a:fld>
            <a:endParaRPr lang="en-GB"/>
          </a:p>
        </p:txBody>
      </p:sp>
    </p:spTree>
    <p:extLst>
      <p:ext uri="{BB962C8B-B14F-4D97-AF65-F5344CB8AC3E}">
        <p14:creationId xmlns:p14="http://schemas.microsoft.com/office/powerpoint/2010/main" val="2371887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42</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3</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43</a:t>
            </a:fld>
            <a:endParaRPr lang="en-GB"/>
          </a:p>
        </p:txBody>
      </p:sp>
    </p:spTree>
    <p:extLst>
      <p:ext uri="{BB962C8B-B14F-4D97-AF65-F5344CB8AC3E}">
        <p14:creationId xmlns:p14="http://schemas.microsoft.com/office/powerpoint/2010/main" val="2616986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502AEA54-8D33-0647-AC74-F38758DA81CD}" type="slidenum">
              <a:rPr lang="en-GB" smtClean="0"/>
              <a:pPr>
                <a:defRPr/>
              </a:pPr>
              <a:t>45</a:t>
            </a:fld>
            <a:endParaRPr lang="en-GB"/>
          </a:p>
        </p:txBody>
      </p:sp>
    </p:spTree>
    <p:extLst>
      <p:ext uri="{BB962C8B-B14F-4D97-AF65-F5344CB8AC3E}">
        <p14:creationId xmlns:p14="http://schemas.microsoft.com/office/powerpoint/2010/main" val="347892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4</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5</a:t>
            </a:fld>
            <a:endParaRPr lang="en-GB"/>
          </a:p>
        </p:txBody>
      </p:sp>
    </p:spTree>
    <p:extLst>
      <p:ext uri="{BB962C8B-B14F-4D97-AF65-F5344CB8AC3E}">
        <p14:creationId xmlns:p14="http://schemas.microsoft.com/office/powerpoint/2010/main" val="237188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6</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dirty="0">
                <a:solidFill>
                  <a:schemeClr val="bg1"/>
                </a:solidFill>
                <a:latin typeface="Verdana" panose="020B0604030504040204" pitchFamily="34" charset="0"/>
                <a:ea typeface="Verdana" panose="020B0604030504040204" pitchFamily="34" charset="0"/>
                <a:cs typeface="Verdana" panose="020B0604030504040204" pitchFamily="34" charset="0"/>
              </a:rPr>
              <a:t>The student has used one book for the basic information; another book for the quotation from Mill; and a third book for the pros and cons of Utilitarianism.</a:t>
            </a:r>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7</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8</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9</a:t>
            </a:fld>
            <a:endParaRPr lang="en-GB"/>
          </a:p>
        </p:txBody>
      </p:sp>
    </p:spTree>
    <p:extLst>
      <p:ext uri="{BB962C8B-B14F-4D97-AF65-F5344CB8AC3E}">
        <p14:creationId xmlns:p14="http://schemas.microsoft.com/office/powerpoint/2010/main" val="2386945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72377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119885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pPr/>
              <a:t>1/27/2022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pPr/>
              <a:t>‹#›</a:t>
            </a:fld>
            <a:endParaRPr lang="en-US"/>
          </a:p>
        </p:txBody>
      </p:sp>
    </p:spTree>
    <p:extLst>
      <p:ext uri="{BB962C8B-B14F-4D97-AF65-F5344CB8AC3E}">
        <p14:creationId xmlns:p14="http://schemas.microsoft.com/office/powerpoint/2010/main" val="222248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9"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83961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200150"/>
            <a:ext cx="8382000" cy="3314701"/>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307380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116422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4552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199149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40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9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pPr/>
              <a:t>1/27/2022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pPr/>
              <a:t>‹#›</a:t>
            </a:fld>
            <a:endParaRPr lang="en-US"/>
          </a:p>
        </p:txBody>
      </p:sp>
    </p:spTree>
    <p:extLst>
      <p:ext uri="{BB962C8B-B14F-4D97-AF65-F5344CB8AC3E}">
        <p14:creationId xmlns:p14="http://schemas.microsoft.com/office/powerpoint/2010/main" val="41813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pPr/>
              <a:t>1/27/2022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pPr/>
              <a:t>‹#›</a:t>
            </a:fld>
            <a:endParaRPr lang="en-US"/>
          </a:p>
        </p:txBody>
      </p:sp>
    </p:spTree>
    <p:extLst>
      <p:ext uri="{BB962C8B-B14F-4D97-AF65-F5344CB8AC3E}">
        <p14:creationId xmlns:p14="http://schemas.microsoft.com/office/powerpoint/2010/main" val="291313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pPr/>
              <a:t>1/27/2022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pPr/>
              <a:t>‹#›</a:t>
            </a:fld>
            <a:endParaRPr lang="en-US"/>
          </a:p>
        </p:txBody>
      </p:sp>
    </p:spTree>
    <p:extLst>
      <p:ext uri="{BB962C8B-B14F-4D97-AF65-F5344CB8AC3E}">
        <p14:creationId xmlns:p14="http://schemas.microsoft.com/office/powerpoint/2010/main" val="291313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338937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3" y="1485901"/>
            <a:ext cx="8229599" cy="3028950"/>
          </a:xfrm>
          <a:prstGeom prst="rect">
            <a:avLst/>
          </a:prstGeom>
        </p:spPr>
        <p:txBody>
          <a:bodyPr/>
          <a:lstStyle>
            <a:lvl1pPr>
              <a:defRPr sz="1224">
                <a:solidFill>
                  <a:schemeClr val="bg1"/>
                </a:solidFill>
              </a:defRPr>
            </a:lvl1pPr>
            <a:lvl2pPr>
              <a:defRPr sz="1021">
                <a:solidFill>
                  <a:schemeClr val="bg1"/>
                </a:solidFill>
              </a:defRPr>
            </a:lvl2pPr>
            <a:lvl3pPr>
              <a:defRPr sz="918">
                <a:solidFill>
                  <a:schemeClr val="bg1"/>
                </a:solidFill>
              </a:defRPr>
            </a:lvl3pPr>
            <a:lvl4pPr>
              <a:defRPr sz="816">
                <a:solidFill>
                  <a:schemeClr val="bg1"/>
                </a:solidFill>
              </a:defRPr>
            </a:lvl4pPr>
            <a:lvl5pPr>
              <a:defRPr sz="816">
                <a:solidFill>
                  <a:schemeClr val="bg1"/>
                </a:solidFill>
              </a:defRPr>
            </a:lvl5pPr>
            <a:lvl6pPr>
              <a:defRPr sz="816"/>
            </a:lvl6pPr>
            <a:lvl7pPr>
              <a:defRPr sz="816"/>
            </a:lvl7pPr>
            <a:lvl8pPr>
              <a:defRPr sz="816"/>
            </a:lvl8pPr>
            <a:lvl9pPr>
              <a:defRPr sz="816"/>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2" y="742950"/>
            <a:ext cx="6858001" cy="62865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319881696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1" y="777478"/>
            <a:ext cx="3276600" cy="594122"/>
          </a:xfrm>
          <a:prstGeom prst="rect">
            <a:avLst/>
          </a:prstGeom>
        </p:spPr>
        <p:txBody>
          <a:bodyPr vert="horz" lIns="91440" tIns="45720" rIns="91440" bIns="45720" rtlCol="0" anchor="ctr">
            <a:normAutofit/>
          </a:bodyPr>
          <a:lstStyle/>
          <a:p>
            <a:r>
              <a:rPr lang="en-US" dirty="0"/>
              <a:t>CLICK TO EDIT TITLE</a:t>
            </a:r>
          </a:p>
        </p:txBody>
      </p:sp>
      <p:sp>
        <p:nvSpPr>
          <p:cNvPr id="6" name="Content Placeholder 5"/>
          <p:cNvSpPr>
            <a:spLocks noGrp="1"/>
          </p:cNvSpPr>
          <p:nvPr>
            <p:ph sz="quarter" idx="4" hasCustomPrompt="1"/>
          </p:nvPr>
        </p:nvSpPr>
        <p:spPr>
          <a:xfrm>
            <a:off x="457203" y="1485901"/>
            <a:ext cx="8229599" cy="3028950"/>
          </a:xfrm>
          <a:prstGeom prst="rect">
            <a:avLst/>
          </a:prstGeom>
        </p:spPr>
        <p:txBody>
          <a:bodyPr/>
          <a:lstStyle>
            <a:lvl1pPr>
              <a:defRPr sz="1224">
                <a:solidFill>
                  <a:schemeClr val="bg1"/>
                </a:solidFill>
              </a:defRPr>
            </a:lvl1pPr>
            <a:lvl2pPr>
              <a:defRPr sz="1021">
                <a:solidFill>
                  <a:schemeClr val="bg1"/>
                </a:solidFill>
              </a:defRPr>
            </a:lvl2pPr>
            <a:lvl3pPr>
              <a:defRPr sz="918">
                <a:solidFill>
                  <a:schemeClr val="bg1"/>
                </a:solidFill>
              </a:defRPr>
            </a:lvl3pPr>
            <a:lvl4pPr>
              <a:defRPr sz="816">
                <a:solidFill>
                  <a:schemeClr val="bg1"/>
                </a:solidFill>
              </a:defRPr>
            </a:lvl4pPr>
            <a:lvl5pPr>
              <a:defRPr sz="816">
                <a:solidFill>
                  <a:schemeClr val="bg1"/>
                </a:solidFill>
              </a:defRPr>
            </a:lvl5pPr>
            <a:lvl6pPr>
              <a:defRPr sz="816"/>
            </a:lvl6pPr>
            <a:lvl7pPr>
              <a:defRPr sz="816"/>
            </a:lvl7pPr>
            <a:lvl8pPr>
              <a:defRPr sz="816"/>
            </a:lvl8pPr>
            <a:lvl9pPr>
              <a:defRPr sz="816"/>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21392977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1" y="777478"/>
            <a:ext cx="3276600" cy="594122"/>
          </a:xfrm>
          <a:prstGeom prst="rect">
            <a:avLst/>
          </a:prstGeom>
        </p:spPr>
        <p:txBody>
          <a:bodyPr vert="horz" lIns="91440" tIns="45720" rIns="91440" bIns="45720" rtlCol="0" anchor="ctr">
            <a:normAutofit/>
          </a:bodyPr>
          <a:lstStyle/>
          <a:p>
            <a:r>
              <a:rPr lang="en-US" dirty="0"/>
              <a:t>CLICK TO EDIT TITLE</a:t>
            </a:r>
          </a:p>
        </p:txBody>
      </p:sp>
      <p:sp>
        <p:nvSpPr>
          <p:cNvPr id="6" name="Content Placeholder 5"/>
          <p:cNvSpPr>
            <a:spLocks noGrp="1"/>
          </p:cNvSpPr>
          <p:nvPr>
            <p:ph sz="quarter" idx="4" hasCustomPrompt="1"/>
          </p:nvPr>
        </p:nvSpPr>
        <p:spPr>
          <a:xfrm>
            <a:off x="457203" y="1485901"/>
            <a:ext cx="8229599" cy="3028950"/>
          </a:xfrm>
          <a:prstGeom prst="rect">
            <a:avLst/>
          </a:prstGeom>
        </p:spPr>
        <p:txBody>
          <a:bodyPr/>
          <a:lstStyle>
            <a:lvl1pPr>
              <a:defRPr sz="1224">
                <a:solidFill>
                  <a:schemeClr val="bg1"/>
                </a:solidFill>
              </a:defRPr>
            </a:lvl1pPr>
            <a:lvl2pPr>
              <a:defRPr sz="1021">
                <a:solidFill>
                  <a:schemeClr val="bg1"/>
                </a:solidFill>
              </a:defRPr>
            </a:lvl2pPr>
            <a:lvl3pPr>
              <a:defRPr sz="918">
                <a:solidFill>
                  <a:schemeClr val="bg1"/>
                </a:solidFill>
              </a:defRPr>
            </a:lvl3pPr>
            <a:lvl4pPr>
              <a:defRPr sz="816">
                <a:solidFill>
                  <a:schemeClr val="bg1"/>
                </a:solidFill>
              </a:defRPr>
            </a:lvl4pPr>
            <a:lvl5pPr>
              <a:defRPr sz="816">
                <a:solidFill>
                  <a:schemeClr val="bg1"/>
                </a:solidFill>
              </a:defRPr>
            </a:lvl5pPr>
            <a:lvl6pPr>
              <a:defRPr sz="816"/>
            </a:lvl6pPr>
            <a:lvl7pPr>
              <a:defRPr sz="816"/>
            </a:lvl7pPr>
            <a:lvl8pPr>
              <a:defRPr sz="816"/>
            </a:lvl8pPr>
            <a:lvl9pPr>
              <a:defRPr sz="816"/>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30836715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1" y="777478"/>
            <a:ext cx="3276600" cy="594122"/>
          </a:xfrm>
          <a:prstGeom prst="rect">
            <a:avLst/>
          </a:prstGeom>
        </p:spPr>
        <p:txBody>
          <a:bodyPr vert="horz" lIns="91440" tIns="45720" rIns="91440" bIns="45720" rtlCol="0" anchor="ctr">
            <a:normAutofit/>
          </a:bodyPr>
          <a:lstStyle/>
          <a:p>
            <a:r>
              <a:rPr lang="en-US" dirty="0"/>
              <a:t>CLICK TO EDIT TITLE</a:t>
            </a:r>
          </a:p>
        </p:txBody>
      </p:sp>
      <p:sp>
        <p:nvSpPr>
          <p:cNvPr id="6" name="Content Placeholder 5"/>
          <p:cNvSpPr>
            <a:spLocks noGrp="1"/>
          </p:cNvSpPr>
          <p:nvPr>
            <p:ph sz="quarter" idx="4" hasCustomPrompt="1"/>
          </p:nvPr>
        </p:nvSpPr>
        <p:spPr>
          <a:xfrm>
            <a:off x="457203" y="1485901"/>
            <a:ext cx="8229599" cy="3028950"/>
          </a:xfrm>
          <a:prstGeom prst="rect">
            <a:avLst/>
          </a:prstGeom>
        </p:spPr>
        <p:txBody>
          <a:bodyPr/>
          <a:lstStyle>
            <a:lvl1pPr>
              <a:defRPr sz="1224">
                <a:solidFill>
                  <a:schemeClr val="bg1"/>
                </a:solidFill>
              </a:defRPr>
            </a:lvl1pPr>
            <a:lvl2pPr>
              <a:defRPr sz="1021">
                <a:solidFill>
                  <a:schemeClr val="bg1"/>
                </a:solidFill>
              </a:defRPr>
            </a:lvl2pPr>
            <a:lvl3pPr>
              <a:defRPr sz="918">
                <a:solidFill>
                  <a:schemeClr val="bg1"/>
                </a:solidFill>
              </a:defRPr>
            </a:lvl3pPr>
            <a:lvl4pPr>
              <a:defRPr sz="816">
                <a:solidFill>
                  <a:schemeClr val="bg1"/>
                </a:solidFill>
              </a:defRPr>
            </a:lvl4pPr>
            <a:lvl5pPr>
              <a:defRPr sz="816">
                <a:solidFill>
                  <a:schemeClr val="bg1"/>
                </a:solidFill>
              </a:defRPr>
            </a:lvl5pPr>
            <a:lvl6pPr>
              <a:defRPr sz="816"/>
            </a:lvl6pPr>
            <a:lvl7pPr>
              <a:defRPr sz="816"/>
            </a:lvl7pPr>
            <a:lvl8pPr>
              <a:defRPr sz="816"/>
            </a:lvl8pPr>
            <a:lvl9pPr>
              <a:defRPr sz="816"/>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170082004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1" y="777478"/>
            <a:ext cx="3276600" cy="594122"/>
          </a:xfrm>
          <a:prstGeom prst="rect">
            <a:avLst/>
          </a:prstGeom>
        </p:spPr>
        <p:txBody>
          <a:bodyPr vert="horz" lIns="91440" tIns="45720" rIns="91440" bIns="45720" rtlCol="0" anchor="ctr">
            <a:normAutofit/>
          </a:bodyPr>
          <a:lstStyle/>
          <a:p>
            <a:r>
              <a:rPr lang="en-US" dirty="0"/>
              <a:t>CLICK TO EDIT TITLE</a:t>
            </a:r>
          </a:p>
        </p:txBody>
      </p:sp>
      <p:sp>
        <p:nvSpPr>
          <p:cNvPr id="6" name="Content Placeholder 5"/>
          <p:cNvSpPr>
            <a:spLocks noGrp="1"/>
          </p:cNvSpPr>
          <p:nvPr>
            <p:ph sz="quarter" idx="4" hasCustomPrompt="1"/>
          </p:nvPr>
        </p:nvSpPr>
        <p:spPr>
          <a:xfrm>
            <a:off x="457203" y="1485901"/>
            <a:ext cx="8229599" cy="3028950"/>
          </a:xfrm>
          <a:prstGeom prst="rect">
            <a:avLst/>
          </a:prstGeom>
        </p:spPr>
        <p:txBody>
          <a:bodyPr/>
          <a:lstStyle>
            <a:lvl1pPr>
              <a:defRPr sz="1224">
                <a:solidFill>
                  <a:schemeClr val="bg1"/>
                </a:solidFill>
              </a:defRPr>
            </a:lvl1pPr>
            <a:lvl2pPr>
              <a:defRPr sz="1021">
                <a:solidFill>
                  <a:schemeClr val="bg1"/>
                </a:solidFill>
              </a:defRPr>
            </a:lvl2pPr>
            <a:lvl3pPr>
              <a:defRPr sz="918">
                <a:solidFill>
                  <a:schemeClr val="bg1"/>
                </a:solidFill>
              </a:defRPr>
            </a:lvl3pPr>
            <a:lvl4pPr>
              <a:defRPr sz="816">
                <a:solidFill>
                  <a:schemeClr val="bg1"/>
                </a:solidFill>
              </a:defRPr>
            </a:lvl4pPr>
            <a:lvl5pPr>
              <a:defRPr sz="816">
                <a:solidFill>
                  <a:schemeClr val="bg1"/>
                </a:solidFill>
              </a:defRPr>
            </a:lvl5pPr>
            <a:lvl6pPr>
              <a:defRPr sz="816"/>
            </a:lvl6pPr>
            <a:lvl7pPr>
              <a:defRPr sz="816"/>
            </a:lvl7pPr>
            <a:lvl8pPr>
              <a:defRPr sz="816"/>
            </a:lvl8pPr>
            <a:lvl9pPr>
              <a:defRPr sz="816"/>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247546897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1" y="777478"/>
            <a:ext cx="3276600" cy="594122"/>
          </a:xfrm>
          <a:prstGeom prst="rect">
            <a:avLst/>
          </a:prstGeom>
        </p:spPr>
        <p:txBody>
          <a:bodyPr vert="horz" lIns="91440" tIns="45720" rIns="91440" bIns="45720" rtlCol="0" anchor="ctr">
            <a:normAutofit/>
          </a:bodyPr>
          <a:lstStyle/>
          <a:p>
            <a:r>
              <a:rPr lang="en-US" dirty="0"/>
              <a:t>CLICK TO EDIT TITLE</a:t>
            </a:r>
          </a:p>
        </p:txBody>
      </p:sp>
      <p:sp>
        <p:nvSpPr>
          <p:cNvPr id="6" name="Content Placeholder 5"/>
          <p:cNvSpPr>
            <a:spLocks noGrp="1"/>
          </p:cNvSpPr>
          <p:nvPr>
            <p:ph sz="quarter" idx="4" hasCustomPrompt="1"/>
          </p:nvPr>
        </p:nvSpPr>
        <p:spPr>
          <a:xfrm>
            <a:off x="457203" y="1485901"/>
            <a:ext cx="8229599" cy="3028950"/>
          </a:xfrm>
          <a:prstGeom prst="rect">
            <a:avLst/>
          </a:prstGeom>
        </p:spPr>
        <p:txBody>
          <a:bodyPr/>
          <a:lstStyle>
            <a:lvl1pPr>
              <a:defRPr sz="1224">
                <a:solidFill>
                  <a:schemeClr val="bg1"/>
                </a:solidFill>
              </a:defRPr>
            </a:lvl1pPr>
            <a:lvl2pPr>
              <a:defRPr sz="1021">
                <a:solidFill>
                  <a:schemeClr val="bg1"/>
                </a:solidFill>
              </a:defRPr>
            </a:lvl2pPr>
            <a:lvl3pPr>
              <a:defRPr sz="918">
                <a:solidFill>
                  <a:schemeClr val="bg1"/>
                </a:solidFill>
              </a:defRPr>
            </a:lvl3pPr>
            <a:lvl4pPr>
              <a:defRPr sz="816">
                <a:solidFill>
                  <a:schemeClr val="bg1"/>
                </a:solidFill>
              </a:defRPr>
            </a:lvl4pPr>
            <a:lvl5pPr>
              <a:defRPr sz="816">
                <a:solidFill>
                  <a:schemeClr val="bg1"/>
                </a:solidFill>
              </a:defRPr>
            </a:lvl5pPr>
            <a:lvl6pPr>
              <a:defRPr sz="816"/>
            </a:lvl6pPr>
            <a:lvl7pPr>
              <a:defRPr sz="816"/>
            </a:lvl7pPr>
            <a:lvl8pPr>
              <a:defRPr sz="816"/>
            </a:lvl8pPr>
            <a:lvl9pPr>
              <a:defRPr sz="816"/>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114872562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2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3" y="1485901"/>
            <a:ext cx="8229599" cy="3028950"/>
          </a:xfrm>
          <a:prstGeom prst="rect">
            <a:avLst/>
          </a:prstGeom>
        </p:spPr>
        <p:txBody>
          <a:bodyPr/>
          <a:lstStyle>
            <a:lvl1pPr>
              <a:defRPr sz="1224">
                <a:solidFill>
                  <a:schemeClr val="bg1"/>
                </a:solidFill>
              </a:defRPr>
            </a:lvl1pPr>
            <a:lvl2pPr>
              <a:defRPr sz="1021">
                <a:solidFill>
                  <a:schemeClr val="bg1"/>
                </a:solidFill>
              </a:defRPr>
            </a:lvl2pPr>
            <a:lvl3pPr>
              <a:defRPr sz="918">
                <a:solidFill>
                  <a:schemeClr val="bg1"/>
                </a:solidFill>
              </a:defRPr>
            </a:lvl3pPr>
            <a:lvl4pPr>
              <a:defRPr sz="816">
                <a:solidFill>
                  <a:schemeClr val="bg1"/>
                </a:solidFill>
              </a:defRPr>
            </a:lvl4pPr>
            <a:lvl5pPr>
              <a:defRPr sz="816">
                <a:solidFill>
                  <a:schemeClr val="bg1"/>
                </a:solidFill>
              </a:defRPr>
            </a:lvl5pPr>
            <a:lvl6pPr>
              <a:defRPr sz="816"/>
            </a:lvl6pPr>
            <a:lvl7pPr>
              <a:defRPr sz="816"/>
            </a:lvl7pPr>
            <a:lvl8pPr>
              <a:defRPr sz="816"/>
            </a:lvl8pPr>
            <a:lvl9pPr>
              <a:defRPr sz="816"/>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12129331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4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3" y="1485901"/>
            <a:ext cx="8229599" cy="3028950"/>
          </a:xfrm>
          <a:prstGeom prst="rect">
            <a:avLst/>
          </a:prstGeom>
        </p:spPr>
        <p:txBody>
          <a:bodyPr/>
          <a:lstStyle>
            <a:lvl1pPr>
              <a:defRPr sz="1224">
                <a:solidFill>
                  <a:schemeClr val="bg1"/>
                </a:solidFill>
              </a:defRPr>
            </a:lvl1pPr>
            <a:lvl2pPr>
              <a:defRPr sz="1021">
                <a:solidFill>
                  <a:schemeClr val="bg1"/>
                </a:solidFill>
              </a:defRPr>
            </a:lvl2pPr>
            <a:lvl3pPr>
              <a:defRPr sz="918">
                <a:solidFill>
                  <a:schemeClr val="bg1"/>
                </a:solidFill>
              </a:defRPr>
            </a:lvl3pPr>
            <a:lvl4pPr>
              <a:defRPr sz="816">
                <a:solidFill>
                  <a:schemeClr val="bg1"/>
                </a:solidFill>
              </a:defRPr>
            </a:lvl4pPr>
            <a:lvl5pPr>
              <a:defRPr sz="816">
                <a:solidFill>
                  <a:schemeClr val="bg1"/>
                </a:solidFill>
              </a:defRPr>
            </a:lvl5pPr>
            <a:lvl6pPr>
              <a:defRPr sz="816"/>
            </a:lvl6pPr>
            <a:lvl7pPr>
              <a:defRPr sz="816"/>
            </a:lvl7pPr>
            <a:lvl8pPr>
              <a:defRPr sz="816"/>
            </a:lvl8pPr>
            <a:lvl9pPr>
              <a:defRPr sz="816"/>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0375534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355994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5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3" y="1485901"/>
            <a:ext cx="8229599" cy="3028950"/>
          </a:xfrm>
          <a:prstGeom prst="rect">
            <a:avLst/>
          </a:prstGeom>
        </p:spPr>
        <p:txBody>
          <a:bodyPr/>
          <a:lstStyle>
            <a:lvl1pPr>
              <a:defRPr sz="1224">
                <a:solidFill>
                  <a:schemeClr val="bg1"/>
                </a:solidFill>
              </a:defRPr>
            </a:lvl1pPr>
            <a:lvl2pPr>
              <a:defRPr sz="1021">
                <a:solidFill>
                  <a:schemeClr val="bg1"/>
                </a:solidFill>
              </a:defRPr>
            </a:lvl2pPr>
            <a:lvl3pPr>
              <a:defRPr sz="918">
                <a:solidFill>
                  <a:schemeClr val="bg1"/>
                </a:solidFill>
              </a:defRPr>
            </a:lvl3pPr>
            <a:lvl4pPr>
              <a:defRPr sz="816">
                <a:solidFill>
                  <a:schemeClr val="bg1"/>
                </a:solidFill>
              </a:defRPr>
            </a:lvl4pPr>
            <a:lvl5pPr>
              <a:defRPr sz="816">
                <a:solidFill>
                  <a:schemeClr val="bg1"/>
                </a:solidFill>
              </a:defRPr>
            </a:lvl5pPr>
            <a:lvl6pPr>
              <a:defRPr sz="816"/>
            </a:lvl6pPr>
            <a:lvl7pPr>
              <a:defRPr sz="816"/>
            </a:lvl7pPr>
            <a:lvl8pPr>
              <a:defRPr sz="816"/>
            </a:lvl8pPr>
            <a:lvl9pPr>
              <a:defRPr sz="816"/>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183276328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6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3" y="1485901"/>
            <a:ext cx="8229599" cy="3028950"/>
          </a:xfrm>
          <a:prstGeom prst="rect">
            <a:avLst/>
          </a:prstGeom>
        </p:spPr>
        <p:txBody>
          <a:bodyPr/>
          <a:lstStyle>
            <a:lvl1pPr>
              <a:defRPr sz="1224">
                <a:solidFill>
                  <a:schemeClr val="bg1"/>
                </a:solidFill>
              </a:defRPr>
            </a:lvl1pPr>
            <a:lvl2pPr>
              <a:defRPr sz="1021">
                <a:solidFill>
                  <a:schemeClr val="bg1"/>
                </a:solidFill>
              </a:defRPr>
            </a:lvl2pPr>
            <a:lvl3pPr>
              <a:defRPr sz="918">
                <a:solidFill>
                  <a:schemeClr val="bg1"/>
                </a:solidFill>
              </a:defRPr>
            </a:lvl3pPr>
            <a:lvl4pPr>
              <a:defRPr sz="816">
                <a:solidFill>
                  <a:schemeClr val="bg1"/>
                </a:solidFill>
              </a:defRPr>
            </a:lvl4pPr>
            <a:lvl5pPr>
              <a:defRPr sz="816">
                <a:solidFill>
                  <a:schemeClr val="bg1"/>
                </a:solidFill>
              </a:defRPr>
            </a:lvl5pPr>
            <a:lvl6pPr>
              <a:defRPr sz="816"/>
            </a:lvl6pPr>
            <a:lvl7pPr>
              <a:defRPr sz="816"/>
            </a:lvl7pPr>
            <a:lvl8pPr>
              <a:defRPr sz="816"/>
            </a:lvl8pPr>
            <a:lvl9pPr>
              <a:defRPr sz="816"/>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39416500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8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3" y="1485901"/>
            <a:ext cx="8229599" cy="3028950"/>
          </a:xfrm>
          <a:prstGeom prst="rect">
            <a:avLst/>
          </a:prstGeom>
        </p:spPr>
        <p:txBody>
          <a:bodyPr/>
          <a:lstStyle>
            <a:lvl1pPr>
              <a:defRPr sz="1224">
                <a:solidFill>
                  <a:schemeClr val="bg1"/>
                </a:solidFill>
              </a:defRPr>
            </a:lvl1pPr>
            <a:lvl2pPr>
              <a:defRPr sz="1021">
                <a:solidFill>
                  <a:schemeClr val="bg1"/>
                </a:solidFill>
              </a:defRPr>
            </a:lvl2pPr>
            <a:lvl3pPr>
              <a:defRPr sz="918">
                <a:solidFill>
                  <a:schemeClr val="bg1"/>
                </a:solidFill>
              </a:defRPr>
            </a:lvl3pPr>
            <a:lvl4pPr>
              <a:defRPr sz="816">
                <a:solidFill>
                  <a:schemeClr val="bg1"/>
                </a:solidFill>
              </a:defRPr>
            </a:lvl4pPr>
            <a:lvl5pPr>
              <a:defRPr sz="816">
                <a:solidFill>
                  <a:schemeClr val="bg1"/>
                </a:solidFill>
              </a:defRPr>
            </a:lvl5pPr>
            <a:lvl6pPr>
              <a:defRPr sz="816"/>
            </a:lvl6pPr>
            <a:lvl7pPr>
              <a:defRPr sz="816"/>
            </a:lvl7pPr>
            <a:lvl8pPr>
              <a:defRPr sz="816"/>
            </a:lvl8pPr>
            <a:lvl9pPr>
              <a:defRPr sz="816"/>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56351670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200153"/>
            <a:ext cx="8382000" cy="3314701"/>
          </a:xfrm>
          <a:prstGeom prst="rect">
            <a:avLst/>
          </a:prstGeom>
        </p:spPr>
        <p:txBody>
          <a:bodyPr/>
          <a:lstStyle>
            <a:lvl1pPr>
              <a:defRPr sz="1224">
                <a:solidFill>
                  <a:schemeClr val="bg1"/>
                </a:solidFill>
              </a:defRPr>
            </a:lvl1pPr>
            <a:lvl2pPr>
              <a:defRPr sz="1021">
                <a:solidFill>
                  <a:schemeClr val="bg1"/>
                </a:solidFill>
              </a:defRPr>
            </a:lvl2pPr>
            <a:lvl3pPr>
              <a:defRPr sz="918">
                <a:solidFill>
                  <a:schemeClr val="bg1"/>
                </a:solidFill>
              </a:defRPr>
            </a:lvl3pPr>
            <a:lvl4pPr>
              <a:defRPr sz="816">
                <a:solidFill>
                  <a:schemeClr val="bg1"/>
                </a:solidFill>
              </a:defRPr>
            </a:lvl4pPr>
            <a:lvl5pPr>
              <a:defRPr sz="816">
                <a:solidFill>
                  <a:schemeClr val="bg1"/>
                </a:solidFill>
              </a:defRPr>
            </a:lvl5pPr>
            <a:lvl6pPr>
              <a:defRPr sz="816"/>
            </a:lvl6pPr>
            <a:lvl7pPr>
              <a:defRPr sz="816"/>
            </a:lvl7pPr>
            <a:lvl8pPr>
              <a:defRPr sz="816"/>
            </a:lvl8pPr>
            <a:lvl9pPr>
              <a:defRPr sz="816"/>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331350616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a:prstGeom prst="rect">
            <a:avLst/>
          </a:prstGeom>
        </p:spPr>
        <p:txBody>
          <a:bodyPr/>
          <a:lstStyle/>
          <a:p>
            <a:r>
              <a:rPr lang="en-AU"/>
              <a:t>Click to edit Master title style</a:t>
            </a:r>
            <a:endParaRPr lang="en-US"/>
          </a:p>
        </p:txBody>
      </p:sp>
      <p:sp>
        <p:nvSpPr>
          <p:cNvPr id="3" name="Subtitle 2"/>
          <p:cNvSpPr>
            <a:spLocks noGrp="1"/>
          </p:cNvSpPr>
          <p:nvPr>
            <p:ph type="subTitle" idx="1"/>
          </p:nvPr>
        </p:nvSpPr>
        <p:spPr>
          <a:xfrm>
            <a:off x="1371601" y="2914650"/>
            <a:ext cx="6400800" cy="1314450"/>
          </a:xfrm>
          <a:prstGeom prst="rect">
            <a:avLst/>
          </a:prstGeom>
        </p:spPr>
        <p:txBody>
          <a:bodyPr/>
          <a:lstStyle>
            <a:lvl1pPr marL="0" indent="0" algn="ctr">
              <a:buNone/>
              <a:defRPr>
                <a:solidFill>
                  <a:schemeClr val="tx1">
                    <a:tint val="75000"/>
                  </a:schemeClr>
                </a:solidFill>
              </a:defRPr>
            </a:lvl1pPr>
            <a:lvl2pPr marL="265972" indent="0" algn="ctr">
              <a:buNone/>
              <a:defRPr>
                <a:solidFill>
                  <a:schemeClr val="tx1">
                    <a:tint val="75000"/>
                  </a:schemeClr>
                </a:solidFill>
              </a:defRPr>
            </a:lvl2pPr>
            <a:lvl3pPr marL="531944" indent="0" algn="ctr">
              <a:buNone/>
              <a:defRPr>
                <a:solidFill>
                  <a:schemeClr val="tx1">
                    <a:tint val="75000"/>
                  </a:schemeClr>
                </a:solidFill>
              </a:defRPr>
            </a:lvl3pPr>
            <a:lvl4pPr marL="797915" indent="0" algn="ctr">
              <a:buNone/>
              <a:defRPr>
                <a:solidFill>
                  <a:schemeClr val="tx1">
                    <a:tint val="75000"/>
                  </a:schemeClr>
                </a:solidFill>
              </a:defRPr>
            </a:lvl4pPr>
            <a:lvl5pPr marL="1063887" indent="0" algn="ctr">
              <a:buNone/>
              <a:defRPr>
                <a:solidFill>
                  <a:schemeClr val="tx1">
                    <a:tint val="75000"/>
                  </a:schemeClr>
                </a:solidFill>
              </a:defRPr>
            </a:lvl5pPr>
            <a:lvl6pPr marL="1329860" indent="0" algn="ctr">
              <a:buNone/>
              <a:defRPr>
                <a:solidFill>
                  <a:schemeClr val="tx1">
                    <a:tint val="75000"/>
                  </a:schemeClr>
                </a:solidFill>
              </a:defRPr>
            </a:lvl6pPr>
            <a:lvl7pPr marL="1595831" indent="0" algn="ctr">
              <a:buNone/>
              <a:defRPr>
                <a:solidFill>
                  <a:schemeClr val="tx1">
                    <a:tint val="75000"/>
                  </a:schemeClr>
                </a:solidFill>
              </a:defRPr>
            </a:lvl7pPr>
            <a:lvl8pPr marL="1861802" indent="0" algn="ctr">
              <a:buNone/>
              <a:defRPr>
                <a:solidFill>
                  <a:schemeClr val="tx1">
                    <a:tint val="75000"/>
                  </a:schemeClr>
                </a:solidFill>
              </a:defRPr>
            </a:lvl8pPr>
            <a:lvl9pPr marL="2127775"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a:xfrm>
            <a:off x="457201" y="4767264"/>
            <a:ext cx="2133601" cy="273844"/>
          </a:xfrm>
          <a:prstGeom prst="rect">
            <a:avLst/>
          </a:prstGeom>
        </p:spPr>
        <p:txBody>
          <a:bodyPr lIns="104287" tIns="52144" rIns="104287" bIns="52144"/>
          <a:lstStyle/>
          <a:p>
            <a:fld id="{543A17F2-DABC-9348-AE89-53A8810353E0}" type="datetimeFigureOut">
              <a:rPr lang="en-US" smtClean="0"/>
              <a:pPr/>
              <a:t>1/27/2022</a:t>
            </a:fld>
            <a:endParaRPr lang="en-US"/>
          </a:p>
        </p:txBody>
      </p:sp>
      <p:sp>
        <p:nvSpPr>
          <p:cNvPr id="5" name="Footer Placeholder 4"/>
          <p:cNvSpPr>
            <a:spLocks noGrp="1"/>
          </p:cNvSpPr>
          <p:nvPr>
            <p:ph type="ftr" sz="quarter" idx="11"/>
          </p:nvPr>
        </p:nvSpPr>
        <p:spPr>
          <a:xfrm>
            <a:off x="3124201" y="4767264"/>
            <a:ext cx="2895600" cy="273844"/>
          </a:xfrm>
          <a:prstGeom prst="rect">
            <a:avLst/>
          </a:prstGeom>
        </p:spPr>
        <p:txBody>
          <a:bodyPr lIns="104287" tIns="52144" rIns="104287" bIns="52144"/>
          <a:lstStyle/>
          <a:p>
            <a:endParaRPr lang="en-US"/>
          </a:p>
        </p:txBody>
      </p:sp>
      <p:sp>
        <p:nvSpPr>
          <p:cNvPr id="6" name="Slide Number Placeholder 5"/>
          <p:cNvSpPr>
            <a:spLocks noGrp="1"/>
          </p:cNvSpPr>
          <p:nvPr>
            <p:ph type="sldNum" sz="quarter" idx="12"/>
          </p:nvPr>
        </p:nvSpPr>
        <p:spPr>
          <a:xfrm>
            <a:off x="6553201" y="4767264"/>
            <a:ext cx="2133601" cy="273844"/>
          </a:xfrm>
          <a:prstGeom prst="rect">
            <a:avLst/>
          </a:prstGeom>
        </p:spPr>
        <p:txBody>
          <a:bodyPr lIns="104287" tIns="52144" rIns="104287" bIns="52144"/>
          <a:lstStyle/>
          <a:p>
            <a:fld id="{D13A35F1-69E1-224F-A9BD-435B1B5F14B1}" type="slidenum">
              <a:rPr lang="en-US" smtClean="0"/>
              <a:pPr/>
              <a:t>‹#›</a:t>
            </a:fld>
            <a:endParaRPr lang="en-US"/>
          </a:p>
        </p:txBody>
      </p:sp>
    </p:spTree>
    <p:extLst>
      <p:ext uri="{BB962C8B-B14F-4D97-AF65-F5344CB8AC3E}">
        <p14:creationId xmlns:p14="http://schemas.microsoft.com/office/powerpoint/2010/main" val="4819611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1" y="4683919"/>
            <a:ext cx="2133601" cy="357188"/>
          </a:xfrm>
          <a:prstGeom prst="rect">
            <a:avLst/>
          </a:prstGeom>
          <a:ln/>
        </p:spPr>
        <p:txBody>
          <a:bodyPr lIns="104287" tIns="52144" rIns="104287" bIns="52144"/>
          <a:lstStyle>
            <a:lvl1pPr>
              <a:defRPr/>
            </a:lvl1pPr>
          </a:lstStyle>
          <a:p>
            <a:pPr>
              <a:defRPr/>
            </a:pPr>
            <a:endParaRPr lang="en-GB"/>
          </a:p>
        </p:txBody>
      </p:sp>
      <p:sp>
        <p:nvSpPr>
          <p:cNvPr id="3" name="Rectangle 5"/>
          <p:cNvSpPr>
            <a:spLocks noGrp="1" noChangeArrowheads="1"/>
          </p:cNvSpPr>
          <p:nvPr>
            <p:ph type="ftr" sz="quarter" idx="11"/>
          </p:nvPr>
        </p:nvSpPr>
        <p:spPr>
          <a:xfrm>
            <a:off x="3124201" y="4683919"/>
            <a:ext cx="2895600" cy="357188"/>
          </a:xfrm>
          <a:prstGeom prst="rect">
            <a:avLst/>
          </a:prstGeom>
          <a:ln/>
        </p:spPr>
        <p:txBody>
          <a:bodyPr lIns="104287" tIns="52144" rIns="104287" bIns="52144"/>
          <a:lstStyle>
            <a:lvl1pPr>
              <a:defRPr/>
            </a:lvl1pPr>
          </a:lstStyle>
          <a:p>
            <a:pPr>
              <a:defRPr/>
            </a:pPr>
            <a:endParaRPr lang="en-GB"/>
          </a:p>
        </p:txBody>
      </p:sp>
      <p:sp>
        <p:nvSpPr>
          <p:cNvPr id="4" name="Rectangle 6"/>
          <p:cNvSpPr>
            <a:spLocks noGrp="1" noChangeArrowheads="1"/>
          </p:cNvSpPr>
          <p:nvPr>
            <p:ph type="sldNum" sz="quarter" idx="12"/>
          </p:nvPr>
        </p:nvSpPr>
        <p:spPr>
          <a:xfrm>
            <a:off x="6553201" y="4683919"/>
            <a:ext cx="2133601" cy="357188"/>
          </a:xfrm>
          <a:prstGeom prst="rect">
            <a:avLst/>
          </a:prstGeom>
          <a:ln/>
        </p:spPr>
        <p:txBody>
          <a:bodyPr lIns="104287" tIns="52144" rIns="104287" bIns="52144"/>
          <a:lstStyle>
            <a:lvl1pPr>
              <a:defRPr/>
            </a:lvl1pPr>
          </a:lstStyle>
          <a:p>
            <a:pPr>
              <a:defRPr/>
            </a:pPr>
            <a:fld id="{80911406-8EA8-4A10-8251-E594CB1F6404}" type="slidenum">
              <a:rPr lang="en-GB"/>
              <a:pPr>
                <a:defRPr/>
              </a:pPr>
              <a:t>‹#›</a:t>
            </a:fld>
            <a:endParaRPr lang="en-GB"/>
          </a:p>
        </p:txBody>
      </p:sp>
    </p:spTree>
    <p:extLst>
      <p:ext uri="{BB962C8B-B14F-4D97-AF65-F5344CB8AC3E}">
        <p14:creationId xmlns:p14="http://schemas.microsoft.com/office/powerpoint/2010/main" val="3197378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677" y="206216"/>
            <a:ext cx="8228648" cy="422133"/>
          </a:xfrm>
          <a:prstGeom prst="rect">
            <a:avLst/>
          </a:prstGeom>
        </p:spPr>
        <p:txBody>
          <a:bodyPr rtlCol="0">
            <a:normAutofit/>
          </a:bodyPr>
          <a:lstStyle>
            <a:lvl1pPr>
              <a:defRPr b="0" i="0">
                <a:latin typeface="Times New Roman" pitchFamily="18" charset="0"/>
                <a:cs typeface="Times New Roman" pitchFamily="18" charset="0"/>
              </a:defRPr>
            </a:lvl1pPr>
          </a:lstStyle>
          <a:p>
            <a:r>
              <a:rPr lang="en-AU" dirty="0"/>
              <a:t>Click to edit Master title style</a:t>
            </a:r>
            <a:endParaRPr lang="en-GB" dirty="0"/>
          </a:p>
        </p:txBody>
      </p:sp>
      <p:sp>
        <p:nvSpPr>
          <p:cNvPr id="4" name="Text Placeholder 2"/>
          <p:cNvSpPr>
            <a:spLocks noGrp="1"/>
          </p:cNvSpPr>
          <p:nvPr>
            <p:ph idx="1"/>
          </p:nvPr>
        </p:nvSpPr>
        <p:spPr>
          <a:xfrm>
            <a:off x="457677" y="725519"/>
            <a:ext cx="8228648" cy="3546708"/>
          </a:xfrm>
          <a:prstGeom prst="rect">
            <a:avLst/>
          </a:prstGeom>
        </p:spPr>
        <p:txBody>
          <a:bodyPr rtlCol="0">
            <a:normAutofit/>
          </a:bodyPr>
          <a:lstStyle>
            <a:lvl1pPr algn="l">
              <a:defRPr sz="1633" b="0" i="0">
                <a:latin typeface="Times New Roman" pitchFamily="18" charset="0"/>
                <a:cs typeface="Times New Roman" pitchFamily="18" charset="0"/>
              </a:defRPr>
            </a:lvl1pPr>
            <a:lvl2pPr algn="l">
              <a:defRPr sz="715" b="0" i="0">
                <a:latin typeface="C Univers 57 Condensed"/>
                <a:cs typeface="C Univers 57 Condensed"/>
              </a:defRPr>
            </a:lvl2pPr>
            <a:lvl3pPr algn="l">
              <a:defRPr sz="715" b="0" i="0">
                <a:latin typeface="C Univers 57 Condensed"/>
                <a:cs typeface="C Univers 57 Condensed"/>
              </a:defRPr>
            </a:lvl3pPr>
            <a:lvl4pPr algn="l">
              <a:defRPr sz="715" b="0" i="0">
                <a:latin typeface="C Univers 57 Condensed"/>
                <a:cs typeface="C Univers 57 Condensed"/>
              </a:defRPr>
            </a:lvl4pPr>
            <a:lvl5pPr algn="l">
              <a:defRPr sz="715" b="0" i="0">
                <a:latin typeface="C Univers 57 Condensed"/>
                <a:cs typeface="C Univers 57 Condensed"/>
              </a:defRPr>
            </a:lvl5pPr>
          </a:lstStyle>
          <a:p>
            <a:pPr lvl="0"/>
            <a:endParaRPr lang="en-GB" noProof="0" dirty="0"/>
          </a:p>
        </p:txBody>
      </p:sp>
    </p:spTree>
    <p:extLst>
      <p:ext uri="{BB962C8B-B14F-4D97-AF65-F5344CB8AC3E}">
        <p14:creationId xmlns:p14="http://schemas.microsoft.com/office/powerpoint/2010/main" val="4254071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562601" y="777478"/>
            <a:ext cx="3276600" cy="594122"/>
          </a:xfrm>
          <a:prstGeom prst="rect">
            <a:avLst/>
          </a:prstGeom>
        </p:spPr>
        <p:txBody>
          <a:bodyPr vert="horz" lIns="104287" tIns="52144" rIns="104287" bIns="52144" rtlCol="0" anchor="ctr">
            <a:normAutofit/>
          </a:bodyPr>
          <a:lstStyle/>
          <a:p>
            <a:r>
              <a:rPr lang="en-US"/>
              <a:t>Click to edit Master title style</a:t>
            </a:r>
            <a:endParaRPr lang="en-US" dirty="0"/>
          </a:p>
        </p:txBody>
      </p:sp>
      <p:sp>
        <p:nvSpPr>
          <p:cNvPr id="6" name="Content Placeholder 5"/>
          <p:cNvSpPr>
            <a:spLocks noGrp="1"/>
          </p:cNvSpPr>
          <p:nvPr>
            <p:ph sz="quarter" idx="4"/>
          </p:nvPr>
        </p:nvSpPr>
        <p:spPr>
          <a:xfrm>
            <a:off x="457203" y="1485901"/>
            <a:ext cx="8229599" cy="3028950"/>
          </a:xfrm>
          <a:prstGeom prst="rect">
            <a:avLst/>
          </a:prstGeom>
        </p:spPr>
        <p:txBody>
          <a:bodyPr lIns="104287" tIns="52144" rIns="104287" bIns="52144"/>
          <a:lstStyle>
            <a:lvl1pPr>
              <a:defRPr sz="1377">
                <a:solidFill>
                  <a:schemeClr val="bg1"/>
                </a:solidFill>
              </a:defRPr>
            </a:lvl1pPr>
            <a:lvl2pPr>
              <a:defRPr sz="1174">
                <a:solidFill>
                  <a:schemeClr val="bg1"/>
                </a:solidFill>
              </a:defRPr>
            </a:lvl2pPr>
            <a:lvl3pPr>
              <a:defRPr sz="1071">
                <a:solidFill>
                  <a:schemeClr val="bg1"/>
                </a:solidFill>
              </a:defRPr>
            </a:lvl3pPr>
            <a:lvl4pPr>
              <a:defRPr sz="918">
                <a:solidFill>
                  <a:schemeClr val="bg1"/>
                </a:solidFill>
              </a:defRPr>
            </a:lvl4pPr>
            <a:lvl5pPr>
              <a:defRPr sz="918">
                <a:solidFill>
                  <a:schemeClr val="bg1"/>
                </a:solidFill>
              </a:defRPr>
            </a:lvl5pPr>
            <a:lvl6pPr>
              <a:defRPr sz="918"/>
            </a:lvl6pPr>
            <a:lvl7pPr>
              <a:defRPr sz="918"/>
            </a:lvl7pPr>
            <a:lvl8pPr>
              <a:defRPr sz="918"/>
            </a:lvl8pPr>
            <a:lvl9pPr>
              <a:defRPr sz="9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7413256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562601" y="777478"/>
            <a:ext cx="3276600" cy="594122"/>
          </a:xfrm>
          <a:prstGeom prst="rect">
            <a:avLst/>
          </a:prstGeom>
        </p:spPr>
        <p:txBody>
          <a:bodyPr vert="horz" lIns="104287" tIns="52144" rIns="104287" bIns="52144" rtlCol="0" anchor="ctr">
            <a:normAutofit/>
          </a:bodyPr>
          <a:lstStyle/>
          <a:p>
            <a:r>
              <a:rPr lang="en-US"/>
              <a:t>Click to edit Master title style</a:t>
            </a:r>
            <a:endParaRPr lang="en-US" dirty="0"/>
          </a:p>
        </p:txBody>
      </p:sp>
      <p:sp>
        <p:nvSpPr>
          <p:cNvPr id="6" name="Content Placeholder 5"/>
          <p:cNvSpPr>
            <a:spLocks noGrp="1"/>
          </p:cNvSpPr>
          <p:nvPr>
            <p:ph sz="quarter" idx="4"/>
          </p:nvPr>
        </p:nvSpPr>
        <p:spPr>
          <a:xfrm>
            <a:off x="457203" y="1485901"/>
            <a:ext cx="8229599" cy="3028950"/>
          </a:xfrm>
          <a:prstGeom prst="rect">
            <a:avLst/>
          </a:prstGeom>
        </p:spPr>
        <p:txBody>
          <a:bodyPr lIns="104287" tIns="52144" rIns="104287" bIns="52144"/>
          <a:lstStyle>
            <a:lvl1pPr>
              <a:defRPr sz="1377">
                <a:solidFill>
                  <a:schemeClr val="bg1"/>
                </a:solidFill>
              </a:defRPr>
            </a:lvl1pPr>
            <a:lvl2pPr>
              <a:defRPr sz="1174">
                <a:solidFill>
                  <a:schemeClr val="bg1"/>
                </a:solidFill>
              </a:defRPr>
            </a:lvl2pPr>
            <a:lvl3pPr>
              <a:defRPr sz="1071">
                <a:solidFill>
                  <a:schemeClr val="bg1"/>
                </a:solidFill>
              </a:defRPr>
            </a:lvl3pPr>
            <a:lvl4pPr>
              <a:defRPr sz="918">
                <a:solidFill>
                  <a:schemeClr val="bg1"/>
                </a:solidFill>
              </a:defRPr>
            </a:lvl4pPr>
            <a:lvl5pPr>
              <a:defRPr sz="918">
                <a:solidFill>
                  <a:schemeClr val="bg1"/>
                </a:solidFill>
              </a:defRPr>
            </a:lvl5pPr>
            <a:lvl6pPr>
              <a:defRPr sz="918"/>
            </a:lvl6pPr>
            <a:lvl7pPr>
              <a:defRPr sz="918"/>
            </a:lvl7pPr>
            <a:lvl8pPr>
              <a:defRPr sz="918"/>
            </a:lvl8pPr>
            <a:lvl9pPr>
              <a:defRPr sz="9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4100514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1" y="777478"/>
            <a:ext cx="3276600" cy="594122"/>
          </a:xfrm>
          <a:prstGeom prst="rect">
            <a:avLst/>
          </a:prstGeom>
        </p:spPr>
        <p:txBody>
          <a:bodyPr vert="horz" lIns="104287" tIns="52144" rIns="104287" bIns="52144" rtlCol="0" anchor="ctr">
            <a:normAutofit/>
          </a:bodyPr>
          <a:lstStyle/>
          <a:p>
            <a:r>
              <a:rPr lang="en-US" dirty="0"/>
              <a:t>CLICK TO EDIT TITLE</a:t>
            </a:r>
          </a:p>
        </p:txBody>
      </p:sp>
      <p:sp>
        <p:nvSpPr>
          <p:cNvPr id="6" name="Content Placeholder 5"/>
          <p:cNvSpPr>
            <a:spLocks noGrp="1"/>
          </p:cNvSpPr>
          <p:nvPr>
            <p:ph sz="quarter" idx="4" hasCustomPrompt="1"/>
          </p:nvPr>
        </p:nvSpPr>
        <p:spPr>
          <a:xfrm>
            <a:off x="457203" y="1485901"/>
            <a:ext cx="8229599" cy="3028950"/>
          </a:xfrm>
          <a:prstGeom prst="rect">
            <a:avLst/>
          </a:prstGeom>
        </p:spPr>
        <p:txBody>
          <a:bodyPr lIns="104287" tIns="52144" rIns="104287" bIns="52144"/>
          <a:lstStyle>
            <a:lvl1pPr>
              <a:defRPr sz="1377">
                <a:solidFill>
                  <a:schemeClr val="bg1"/>
                </a:solidFill>
              </a:defRPr>
            </a:lvl1pPr>
            <a:lvl2pPr>
              <a:defRPr sz="1174">
                <a:solidFill>
                  <a:schemeClr val="bg1"/>
                </a:solidFill>
              </a:defRPr>
            </a:lvl2pPr>
            <a:lvl3pPr>
              <a:defRPr sz="1071">
                <a:solidFill>
                  <a:schemeClr val="bg1"/>
                </a:solidFill>
              </a:defRPr>
            </a:lvl3pPr>
            <a:lvl4pPr>
              <a:defRPr sz="918">
                <a:solidFill>
                  <a:schemeClr val="bg1"/>
                </a:solidFill>
              </a:defRPr>
            </a:lvl4pPr>
            <a:lvl5pPr>
              <a:defRPr sz="918">
                <a:solidFill>
                  <a:schemeClr val="bg1"/>
                </a:solidFill>
              </a:defRPr>
            </a:lvl5pPr>
            <a:lvl6pPr>
              <a:defRPr sz="918"/>
            </a:lvl6pPr>
            <a:lvl7pPr>
              <a:defRPr sz="918"/>
            </a:lvl7pPr>
            <a:lvl8pPr>
              <a:defRPr sz="918"/>
            </a:lvl8pPr>
            <a:lvl9pPr>
              <a:defRPr sz="918"/>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2088693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05111385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8_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3" y="1485901"/>
            <a:ext cx="8229599" cy="3028950"/>
          </a:xfrm>
          <a:prstGeom prst="rect">
            <a:avLst/>
          </a:prstGeom>
        </p:spPr>
        <p:txBody>
          <a:bodyPr lIns="104287" tIns="52144" rIns="104287" bIns="52144"/>
          <a:lstStyle>
            <a:lvl1pPr>
              <a:defRPr sz="1377">
                <a:solidFill>
                  <a:schemeClr val="bg1"/>
                </a:solidFill>
              </a:defRPr>
            </a:lvl1pPr>
            <a:lvl2pPr>
              <a:defRPr sz="1174">
                <a:solidFill>
                  <a:schemeClr val="bg1"/>
                </a:solidFill>
              </a:defRPr>
            </a:lvl2pPr>
            <a:lvl3pPr>
              <a:defRPr sz="1071">
                <a:solidFill>
                  <a:schemeClr val="bg1"/>
                </a:solidFill>
              </a:defRPr>
            </a:lvl3pPr>
            <a:lvl4pPr>
              <a:defRPr sz="918">
                <a:solidFill>
                  <a:schemeClr val="bg1"/>
                </a:solidFill>
              </a:defRPr>
            </a:lvl4pPr>
            <a:lvl5pPr>
              <a:defRPr sz="918">
                <a:solidFill>
                  <a:schemeClr val="bg1"/>
                </a:solidFill>
              </a:defRPr>
            </a:lvl5pPr>
            <a:lvl6pPr>
              <a:defRPr sz="918"/>
            </a:lvl6pPr>
            <a:lvl7pPr>
              <a:defRPr sz="918"/>
            </a:lvl7pPr>
            <a:lvl8pPr>
              <a:defRPr sz="918"/>
            </a:lvl8pPr>
            <a:lvl9pPr>
              <a:defRPr sz="918"/>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2" y="742950"/>
            <a:ext cx="6858001" cy="628650"/>
          </a:xfrm>
          <a:prstGeom prst="rect">
            <a:avLst/>
          </a:prstGeom>
        </p:spPr>
        <p:txBody>
          <a:bodyPr vert="horz" lIns="104287" tIns="52144" rIns="104287" bIns="52144"/>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384349296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9_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3" y="1485901"/>
            <a:ext cx="8229599" cy="3028950"/>
          </a:xfrm>
          <a:prstGeom prst="rect">
            <a:avLst/>
          </a:prstGeom>
        </p:spPr>
        <p:txBody>
          <a:bodyPr lIns="104287" tIns="52144" rIns="104287" bIns="52144"/>
          <a:lstStyle>
            <a:lvl1pPr>
              <a:defRPr sz="1377">
                <a:solidFill>
                  <a:schemeClr val="bg1"/>
                </a:solidFill>
              </a:defRPr>
            </a:lvl1pPr>
            <a:lvl2pPr>
              <a:defRPr sz="1174">
                <a:solidFill>
                  <a:schemeClr val="bg1"/>
                </a:solidFill>
              </a:defRPr>
            </a:lvl2pPr>
            <a:lvl3pPr>
              <a:defRPr sz="1071">
                <a:solidFill>
                  <a:schemeClr val="bg1"/>
                </a:solidFill>
              </a:defRPr>
            </a:lvl3pPr>
            <a:lvl4pPr>
              <a:defRPr sz="918">
                <a:solidFill>
                  <a:schemeClr val="bg1"/>
                </a:solidFill>
              </a:defRPr>
            </a:lvl4pPr>
            <a:lvl5pPr>
              <a:defRPr sz="918">
                <a:solidFill>
                  <a:schemeClr val="bg1"/>
                </a:solidFill>
              </a:defRPr>
            </a:lvl5pPr>
            <a:lvl6pPr>
              <a:defRPr sz="918"/>
            </a:lvl6pPr>
            <a:lvl7pPr>
              <a:defRPr sz="918"/>
            </a:lvl7pPr>
            <a:lvl8pPr>
              <a:defRPr sz="918"/>
            </a:lvl8pPr>
            <a:lvl9pPr>
              <a:defRPr sz="918"/>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2" y="742950"/>
            <a:ext cx="6858001" cy="628650"/>
          </a:xfrm>
          <a:prstGeom prst="rect">
            <a:avLst/>
          </a:prstGeom>
        </p:spPr>
        <p:txBody>
          <a:bodyPr vert="horz" lIns="104287" tIns="52144" rIns="104287" bIns="52144"/>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36999156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4"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339831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415304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411046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48878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pPr/>
              <a:t>1/27/2022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pPr/>
              <a:t>‹#›</a:t>
            </a:fld>
            <a:endParaRPr lang="en-US"/>
          </a:p>
        </p:txBody>
      </p:sp>
    </p:spTree>
    <p:extLst>
      <p:ext uri="{BB962C8B-B14F-4D97-AF65-F5344CB8AC3E}">
        <p14:creationId xmlns:p14="http://schemas.microsoft.com/office/powerpoint/2010/main" val="46082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17.xml"/><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8.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11.xml"/><Relationship Id="rId4"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1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emf"/><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3.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9.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9.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9.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cstate="print"/>
          <a:stretch>
            <a:fillRect/>
          </a:stretch>
        </a:blipFill>
        <a:effectLst/>
      </p:bgPr>
    </p:bg>
    <p:spTree>
      <p:nvGrpSpPr>
        <p:cNvPr id="1" name=""/>
        <p:cNvGrpSpPr/>
        <p:nvPr/>
      </p:nvGrpSpPr>
      <p:grpSpPr>
        <a:xfrm>
          <a:off x="0" y="0"/>
          <a:ext cx="0" cy="0"/>
          <a:chOff x="0" y="0"/>
          <a:chExt cx="0" cy="0"/>
        </a:xfrm>
      </p:grpSpPr>
      <p:pic>
        <p:nvPicPr>
          <p:cNvPr id="15" name="Picture 9" descr="MUN38896 MasseyLogoUniNZ_CMYKrev.ai"/>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7493525" y="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New-NZ)Rev).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674854"/>
      </p:ext>
    </p:extLst>
  </p:cSld>
  <p:clrMap bg1="lt1" tx1="dk1" bg2="lt2" tx2="dk2" accent1="accent1" accent2="accent2" accent3="accent3" accent4="accent4" accent5="accent5" accent6="accent6" hlink="hlink" folHlink="folHlink"/>
  <p:sldLayoutIdLst>
    <p:sldLayoutId id="2147483925" r:id="rId1"/>
    <p:sldLayoutId id="2147483935" r:id="rId2"/>
    <p:sldLayoutId id="2147483936" r:id="rId3"/>
    <p:sldLayoutId id="214748396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descr="New-NZ)Rev).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MYK_WB_RIGHT.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MYK_WB_LEFT.pn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42863" y="-23813"/>
            <a:ext cx="20240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9" r:id="rId1"/>
    <p:sldLayoutId id="2147483932" r:id="rId2"/>
    <p:sldLayoutId id="2147483933" r:id="rId3"/>
    <p:sldLayoutId id="214748393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2" cstate="print"/>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7848602" y="4589863"/>
            <a:ext cx="1117600" cy="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MUN38896 MasseyLogoUniNZ_CMYKrev.ai"/>
          <p:cNvPicPr>
            <a:picLocks noChangeAspect="1"/>
          </p:cNvPicPr>
          <p:nvPr/>
        </p:nvPicPr>
        <p:blipFill>
          <a:blip r:embed="rId24" cstate="print">
            <a:extLst>
              <a:ext uri="{28A0092B-C50C-407E-A947-70E740481C1C}">
                <a14:useLocalDpi xmlns:a14="http://schemas.microsoft.com/office/drawing/2010/main"/>
              </a:ext>
            </a:extLst>
          </a:blip>
          <a:srcRect/>
          <a:stretch>
            <a:fillRect/>
          </a:stretch>
        </p:blipFill>
        <p:spPr bwMode="auto">
          <a:xfrm>
            <a:off x="7391401" y="47625"/>
            <a:ext cx="1625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827691"/>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3" r:id="rId12"/>
    <p:sldLayoutId id="2147483954" r:id="rId13"/>
    <p:sldLayoutId id="2147483955" r:id="rId14"/>
    <p:sldLayoutId id="2147483956" r:id="rId15"/>
    <p:sldLayoutId id="2147483957" r:id="rId16"/>
    <p:sldLayoutId id="2147483958" r:id="rId17"/>
    <p:sldLayoutId id="2147483959" r:id="rId18"/>
    <p:sldLayoutId id="2147483960" r:id="rId19"/>
    <p:sldLayoutId id="2147483961" r:id="rId20"/>
  </p:sldLayoutIdLst>
  <p:transition/>
  <p:txStyles>
    <p:titleStyle>
      <a:lvl1pPr algn="l" rtl="0" eaLnBrk="1" fontAlgn="base" hangingPunct="1">
        <a:spcBef>
          <a:spcPct val="0"/>
        </a:spcBef>
        <a:spcAft>
          <a:spcPct val="0"/>
        </a:spcAft>
        <a:defRPr sz="1021"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21">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1021">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1021">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1021">
          <a:solidFill>
            <a:schemeClr val="bg1"/>
          </a:solidFill>
          <a:latin typeface="Arial" charset="0"/>
          <a:ea typeface="ＭＳ Ｐゴシック" charset="0"/>
          <a:cs typeface="Arial" charset="0"/>
        </a:defRPr>
      </a:lvl5pPr>
      <a:lvl6pPr marL="233207" algn="ctr" rtl="0" eaLnBrk="1" fontAlgn="base" hangingPunct="1">
        <a:spcBef>
          <a:spcPct val="0"/>
        </a:spcBef>
        <a:spcAft>
          <a:spcPct val="0"/>
        </a:spcAft>
        <a:defRPr sz="1021">
          <a:solidFill>
            <a:schemeClr val="bg1"/>
          </a:solidFill>
          <a:latin typeface="Arial" charset="0"/>
          <a:ea typeface="ＭＳ Ｐゴシック" charset="0"/>
          <a:cs typeface="Arial" charset="0"/>
        </a:defRPr>
      </a:lvl6pPr>
      <a:lvl7pPr marL="466413" algn="ctr" rtl="0" eaLnBrk="1" fontAlgn="base" hangingPunct="1">
        <a:spcBef>
          <a:spcPct val="0"/>
        </a:spcBef>
        <a:spcAft>
          <a:spcPct val="0"/>
        </a:spcAft>
        <a:defRPr sz="1021">
          <a:solidFill>
            <a:schemeClr val="bg1"/>
          </a:solidFill>
          <a:latin typeface="Arial" charset="0"/>
          <a:ea typeface="ＭＳ Ｐゴシック" charset="0"/>
          <a:cs typeface="Arial" charset="0"/>
        </a:defRPr>
      </a:lvl7pPr>
      <a:lvl8pPr marL="699619" algn="ctr" rtl="0" eaLnBrk="1" fontAlgn="base" hangingPunct="1">
        <a:spcBef>
          <a:spcPct val="0"/>
        </a:spcBef>
        <a:spcAft>
          <a:spcPct val="0"/>
        </a:spcAft>
        <a:defRPr sz="1021">
          <a:solidFill>
            <a:schemeClr val="bg1"/>
          </a:solidFill>
          <a:latin typeface="Arial" charset="0"/>
          <a:ea typeface="ＭＳ Ｐゴシック" charset="0"/>
          <a:cs typeface="Arial" charset="0"/>
        </a:defRPr>
      </a:lvl8pPr>
      <a:lvl9pPr marL="932825" algn="ctr" rtl="0" eaLnBrk="1" fontAlgn="base" hangingPunct="1">
        <a:spcBef>
          <a:spcPct val="0"/>
        </a:spcBef>
        <a:spcAft>
          <a:spcPct val="0"/>
        </a:spcAft>
        <a:defRPr sz="1021">
          <a:solidFill>
            <a:schemeClr val="bg1"/>
          </a:solidFill>
          <a:latin typeface="Arial" charset="0"/>
          <a:ea typeface="ＭＳ Ｐゴシック" charset="0"/>
          <a:cs typeface="Arial" charset="0"/>
        </a:defRPr>
      </a:lvl9pPr>
    </p:titleStyle>
    <p:bodyStyle>
      <a:lvl1pPr marL="174905" indent="-174905" algn="l" rtl="0" eaLnBrk="1" fontAlgn="base" hangingPunct="1">
        <a:spcBef>
          <a:spcPct val="20000"/>
        </a:spcBef>
        <a:spcAft>
          <a:spcPct val="0"/>
        </a:spcAft>
        <a:buFont typeface="Arial" charset="0"/>
        <a:buChar char="•"/>
        <a:defRPr sz="1633" kern="1200">
          <a:solidFill>
            <a:schemeClr val="bg1"/>
          </a:solidFill>
          <a:latin typeface="Arial" pitchFamily="34" charset="0"/>
          <a:ea typeface="ＭＳ Ｐゴシック" charset="0"/>
          <a:cs typeface="Arial" pitchFamily="34" charset="0"/>
        </a:defRPr>
      </a:lvl1pPr>
      <a:lvl2pPr marL="378960" indent="-145754" algn="l" rtl="0" eaLnBrk="1" fontAlgn="base" hangingPunct="1">
        <a:spcBef>
          <a:spcPct val="20000"/>
        </a:spcBef>
        <a:spcAft>
          <a:spcPct val="0"/>
        </a:spcAft>
        <a:buFont typeface="Arial" charset="0"/>
        <a:buChar char="–"/>
        <a:defRPr sz="1428" kern="1200">
          <a:solidFill>
            <a:schemeClr val="bg1"/>
          </a:solidFill>
          <a:latin typeface="Arial" pitchFamily="34" charset="0"/>
          <a:ea typeface="Arial" charset="0"/>
          <a:cs typeface="Arial" pitchFamily="34" charset="0"/>
        </a:defRPr>
      </a:lvl2pPr>
      <a:lvl3pPr marL="583016" indent="-116603" algn="l" rtl="0" eaLnBrk="1" fontAlgn="base" hangingPunct="1">
        <a:spcBef>
          <a:spcPct val="20000"/>
        </a:spcBef>
        <a:spcAft>
          <a:spcPct val="0"/>
        </a:spcAft>
        <a:buFont typeface="Arial" charset="0"/>
        <a:buChar char="•"/>
        <a:defRPr sz="1224" kern="1200">
          <a:solidFill>
            <a:schemeClr val="bg1"/>
          </a:solidFill>
          <a:latin typeface="Arial" pitchFamily="34" charset="0"/>
          <a:ea typeface="Arial" charset="0"/>
          <a:cs typeface="Arial" pitchFamily="34" charset="0"/>
        </a:defRPr>
      </a:lvl3pPr>
      <a:lvl4pPr marL="816222" indent="-116603" algn="l" rtl="0" eaLnBrk="1" fontAlgn="base" hangingPunct="1">
        <a:spcBef>
          <a:spcPct val="20000"/>
        </a:spcBef>
        <a:spcAft>
          <a:spcPct val="0"/>
        </a:spcAft>
        <a:buFont typeface="Arial" charset="0"/>
        <a:buChar char="–"/>
        <a:defRPr sz="1021" kern="1200">
          <a:solidFill>
            <a:schemeClr val="bg1"/>
          </a:solidFill>
          <a:latin typeface="Arial" pitchFamily="34" charset="0"/>
          <a:ea typeface="Arial" charset="0"/>
          <a:cs typeface="Arial" pitchFamily="34" charset="0"/>
        </a:defRPr>
      </a:lvl4pPr>
      <a:lvl5pPr marL="1049429" indent="-116603" algn="l" rtl="0" eaLnBrk="1" fontAlgn="base" hangingPunct="1">
        <a:spcBef>
          <a:spcPct val="20000"/>
        </a:spcBef>
        <a:spcAft>
          <a:spcPct val="0"/>
        </a:spcAft>
        <a:buFont typeface="Arial" charset="0"/>
        <a:buChar char="»"/>
        <a:defRPr sz="1021" kern="1200">
          <a:solidFill>
            <a:schemeClr val="bg1"/>
          </a:solidFill>
          <a:latin typeface="Arial" pitchFamily="34" charset="0"/>
          <a:ea typeface="Arial" charset="0"/>
          <a:cs typeface="Arial" pitchFamily="34" charset="0"/>
        </a:defRPr>
      </a:lvl5pPr>
      <a:lvl6pPr marL="1282634" indent="-116603" algn="l" defTabSz="466413" rtl="0" eaLnBrk="1" latinLnBrk="0" hangingPunct="1">
        <a:spcBef>
          <a:spcPct val="20000"/>
        </a:spcBef>
        <a:buFont typeface="Arial" pitchFamily="34" charset="0"/>
        <a:buChar char="•"/>
        <a:defRPr sz="1021" kern="1200">
          <a:solidFill>
            <a:schemeClr val="tx1"/>
          </a:solidFill>
          <a:latin typeface="+mn-lt"/>
          <a:ea typeface="+mn-ea"/>
          <a:cs typeface="+mn-cs"/>
        </a:defRPr>
      </a:lvl6pPr>
      <a:lvl7pPr marL="1515841" indent="-116603" algn="l" defTabSz="466413" rtl="0" eaLnBrk="1" latinLnBrk="0" hangingPunct="1">
        <a:spcBef>
          <a:spcPct val="20000"/>
        </a:spcBef>
        <a:buFont typeface="Arial" pitchFamily="34" charset="0"/>
        <a:buChar char="•"/>
        <a:defRPr sz="1021" kern="1200">
          <a:solidFill>
            <a:schemeClr val="tx1"/>
          </a:solidFill>
          <a:latin typeface="+mn-lt"/>
          <a:ea typeface="+mn-ea"/>
          <a:cs typeface="+mn-cs"/>
        </a:defRPr>
      </a:lvl7pPr>
      <a:lvl8pPr marL="1749047" indent="-116603" algn="l" defTabSz="466413" rtl="0" eaLnBrk="1" latinLnBrk="0" hangingPunct="1">
        <a:spcBef>
          <a:spcPct val="20000"/>
        </a:spcBef>
        <a:buFont typeface="Arial" pitchFamily="34" charset="0"/>
        <a:buChar char="•"/>
        <a:defRPr sz="1021" kern="1200">
          <a:solidFill>
            <a:schemeClr val="tx1"/>
          </a:solidFill>
          <a:latin typeface="+mn-lt"/>
          <a:ea typeface="+mn-ea"/>
          <a:cs typeface="+mn-cs"/>
        </a:defRPr>
      </a:lvl8pPr>
      <a:lvl9pPr marL="1982254" indent="-116603" algn="l" defTabSz="466413" rtl="0" eaLnBrk="1" latinLnBrk="0" hangingPunct="1">
        <a:spcBef>
          <a:spcPct val="20000"/>
        </a:spcBef>
        <a:buFont typeface="Arial" pitchFamily="34" charset="0"/>
        <a:buChar char="•"/>
        <a:defRPr sz="1021" kern="1200">
          <a:solidFill>
            <a:schemeClr val="tx1"/>
          </a:solidFill>
          <a:latin typeface="+mn-lt"/>
          <a:ea typeface="+mn-ea"/>
          <a:cs typeface="+mn-cs"/>
        </a:defRPr>
      </a:lvl9pPr>
    </p:bodyStyle>
    <p:otherStyle>
      <a:defPPr>
        <a:defRPr lang="en-US"/>
      </a:defPPr>
      <a:lvl1pPr marL="0" algn="l" defTabSz="466413" rtl="0" eaLnBrk="1" latinLnBrk="0" hangingPunct="1">
        <a:defRPr sz="918" kern="1200">
          <a:solidFill>
            <a:schemeClr val="tx1"/>
          </a:solidFill>
          <a:latin typeface="+mn-lt"/>
          <a:ea typeface="+mn-ea"/>
          <a:cs typeface="+mn-cs"/>
        </a:defRPr>
      </a:lvl1pPr>
      <a:lvl2pPr marL="233207" algn="l" defTabSz="466413" rtl="0" eaLnBrk="1" latinLnBrk="0" hangingPunct="1">
        <a:defRPr sz="918" kern="1200">
          <a:solidFill>
            <a:schemeClr val="tx1"/>
          </a:solidFill>
          <a:latin typeface="+mn-lt"/>
          <a:ea typeface="+mn-ea"/>
          <a:cs typeface="+mn-cs"/>
        </a:defRPr>
      </a:lvl2pPr>
      <a:lvl3pPr marL="466413" algn="l" defTabSz="466413" rtl="0" eaLnBrk="1" latinLnBrk="0" hangingPunct="1">
        <a:defRPr sz="918" kern="1200">
          <a:solidFill>
            <a:schemeClr val="tx1"/>
          </a:solidFill>
          <a:latin typeface="+mn-lt"/>
          <a:ea typeface="+mn-ea"/>
          <a:cs typeface="+mn-cs"/>
        </a:defRPr>
      </a:lvl3pPr>
      <a:lvl4pPr marL="699619" algn="l" defTabSz="466413" rtl="0" eaLnBrk="1" latinLnBrk="0" hangingPunct="1">
        <a:defRPr sz="918" kern="1200">
          <a:solidFill>
            <a:schemeClr val="tx1"/>
          </a:solidFill>
          <a:latin typeface="+mn-lt"/>
          <a:ea typeface="+mn-ea"/>
          <a:cs typeface="+mn-cs"/>
        </a:defRPr>
      </a:lvl4pPr>
      <a:lvl5pPr marL="932825" algn="l" defTabSz="466413" rtl="0" eaLnBrk="1" latinLnBrk="0" hangingPunct="1">
        <a:defRPr sz="918" kern="1200">
          <a:solidFill>
            <a:schemeClr val="tx1"/>
          </a:solidFill>
          <a:latin typeface="+mn-lt"/>
          <a:ea typeface="+mn-ea"/>
          <a:cs typeface="+mn-cs"/>
        </a:defRPr>
      </a:lvl5pPr>
      <a:lvl6pPr marL="1166032" algn="l" defTabSz="466413" rtl="0" eaLnBrk="1" latinLnBrk="0" hangingPunct="1">
        <a:defRPr sz="918" kern="1200">
          <a:solidFill>
            <a:schemeClr val="tx1"/>
          </a:solidFill>
          <a:latin typeface="+mn-lt"/>
          <a:ea typeface="+mn-ea"/>
          <a:cs typeface="+mn-cs"/>
        </a:defRPr>
      </a:lvl6pPr>
      <a:lvl7pPr marL="1399238" algn="l" defTabSz="466413" rtl="0" eaLnBrk="1" latinLnBrk="0" hangingPunct="1">
        <a:defRPr sz="918" kern="1200">
          <a:solidFill>
            <a:schemeClr val="tx1"/>
          </a:solidFill>
          <a:latin typeface="+mn-lt"/>
          <a:ea typeface="+mn-ea"/>
          <a:cs typeface="+mn-cs"/>
        </a:defRPr>
      </a:lvl7pPr>
      <a:lvl8pPr marL="1632444" algn="l" defTabSz="466413" rtl="0" eaLnBrk="1" latinLnBrk="0" hangingPunct="1">
        <a:defRPr sz="918" kern="1200">
          <a:solidFill>
            <a:schemeClr val="tx1"/>
          </a:solidFill>
          <a:latin typeface="+mn-lt"/>
          <a:ea typeface="+mn-ea"/>
          <a:cs typeface="+mn-cs"/>
        </a:defRPr>
      </a:lvl8pPr>
      <a:lvl9pPr marL="1865651" algn="l" defTabSz="466413" rtl="0" eaLnBrk="1" latinLnBrk="0" hangingPunct="1">
        <a:defRPr sz="91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9" descr="MUN38896 MasseyLogoUniNZ_CMYKrev.ai"/>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493525" y="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Slash.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15000" y="909265"/>
            <a:ext cx="3429000" cy="9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724416"/>
      </p:ext>
    </p:extLst>
  </p:cSld>
  <p:clrMap bg1="lt1" tx1="dk1" bg2="lt2" tx2="dk2" accent1="accent1" accent2="accent2" accent3="accent3" accent4="accent4" accent5="accent5" accent6="accent6" hlink="hlink" folHlink="folHlink"/>
  <p:sldLayoutIdLst>
    <p:sldLayoutId id="214748393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cstate="print"/>
          <a:stretch>
            <a:fillRect/>
          </a:stretch>
        </a:blipFill>
        <a:effectLst/>
      </p:bgPr>
    </p:bg>
    <p:spTree>
      <p:nvGrpSpPr>
        <p:cNvPr id="1" name=""/>
        <p:cNvGrpSpPr/>
        <p:nvPr/>
      </p:nvGrpSpPr>
      <p:grpSpPr>
        <a:xfrm>
          <a:off x="0" y="0"/>
          <a:ext cx="0" cy="0"/>
          <a:chOff x="0" y="0"/>
          <a:chExt cx="0" cy="0"/>
        </a:xfrm>
      </p:grpSpPr>
      <p:pic>
        <p:nvPicPr>
          <p:cNvPr id="5" name="Picture 9" descr="MUN38896 MasseyLogoUniNZ_CMYKrev.ai"/>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7493525" y="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New-NZ)Rev).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lash.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 y="438150"/>
            <a:ext cx="3429000" cy="97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8" r:id="rId1"/>
    <p:sldLayoutId id="2147483939" r:id="rId2"/>
    <p:sldLayoutId id="2147483963" r:id="rId3"/>
    <p:sldLayoutId id="214748396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print"/>
          <a:stretch>
            <a:fillRect/>
          </a:stretch>
        </a:blipFill>
        <a:effectLst/>
      </p:bgPr>
    </p:bg>
    <p:spTree>
      <p:nvGrpSpPr>
        <p:cNvPr id="1" name=""/>
        <p:cNvGrpSpPr/>
        <p:nvPr/>
      </p:nvGrpSpPr>
      <p:grpSpPr>
        <a:xfrm>
          <a:off x="0" y="0"/>
          <a:ext cx="0" cy="0"/>
          <a:chOff x="0" y="0"/>
          <a:chExt cx="0" cy="0"/>
        </a:xfrm>
      </p:grpSpPr>
      <p:pic>
        <p:nvPicPr>
          <p:cNvPr id="6"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MYK_WB_RIGHT.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Slash.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15000" y="909265"/>
            <a:ext cx="3429000" cy="9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4" r:id="rId1"/>
    <p:sldLayoutId id="214748393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6"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 y="438150"/>
            <a:ext cx="3429000" cy="97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MYK_WB_RIGHT.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4"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MYK_WB_RIGHT.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4" descr="New-NZ)Rev).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15000" y="909265"/>
            <a:ext cx="3429000" cy="9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MYK_WB_RIGHT.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909265"/>
            <a:ext cx="3429000" cy="9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038940"/>
      </p:ext>
    </p:extLst>
  </p:cSld>
  <p:clrMap bg1="lt1" tx1="dk1" bg2="lt2" tx2="dk2" accent1="accent1" accent2="accent2" accent3="accent3" accent4="accent4" accent5="accent5" accent6="accent6" hlink="hlink" folHlink="folHlink"/>
  <p:sldLayoutIdLst>
    <p:sldLayoutId id="214748392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5"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438150"/>
            <a:ext cx="3429000" cy="97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MYK_WB_RIGHT.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63880"/>
      </p:ext>
    </p:extLst>
  </p:cSld>
  <p:clrMap bg1="lt1" tx1="dk1" bg2="lt2" tx2="dk2" accent1="accent1" accent2="accent2" accent3="accent3" accent4="accent4" accent5="accent5" accent6="accent6" hlink="hlink" folHlink="folHlink"/>
  <p:sldLayoutIdLst>
    <p:sldLayoutId id="214748392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wll.massey.ac.nz/about-OWLL/studyup.ph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stream.massey.ac.nz/course/view.php?id=22&amp;section=5" TargetMode="External"/><Relationship Id="rId13" Type="http://schemas.openxmlformats.org/officeDocument/2006/relationships/hyperlink" Target="https://stream.massey.ac.nz/course/view.php?id=22&amp;section=17" TargetMode="External"/><Relationship Id="rId3" Type="http://schemas.openxmlformats.org/officeDocument/2006/relationships/notesSlide" Target="../notesSlides/notesSlide31.xml"/><Relationship Id="rId7" Type="http://schemas.openxmlformats.org/officeDocument/2006/relationships/hyperlink" Target="https://www.massey.ac.nz/massey/student-life/services-and-resources/academic-skills-support/pre-reading/extramural-assignment-pre-reading-service.cfm" TargetMode="External"/><Relationship Id="rId12" Type="http://schemas.openxmlformats.org/officeDocument/2006/relationships/hyperlink" Target="https://www.massey.ac.nz/massey/student-life/services-and-resources/disability-services/disability-services_home.cfm" TargetMode="Externa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hyperlink" Target="http://www.massey.ac.nz/ctlcontacts" TargetMode="External"/><Relationship Id="rId11" Type="http://schemas.openxmlformats.org/officeDocument/2006/relationships/hyperlink" Target="http://owll.massey.ac.nz/index.php" TargetMode="External"/><Relationship Id="rId5" Type="http://schemas.openxmlformats.org/officeDocument/2006/relationships/hyperlink" Target="https://www.massey.ac.nz/ctlcontacts" TargetMode="External"/><Relationship Id="rId15" Type="http://schemas.openxmlformats.org/officeDocument/2006/relationships/image" Target="../media/image11.png"/><Relationship Id="rId10" Type="http://schemas.openxmlformats.org/officeDocument/2006/relationships/hyperlink" Target="https://stream.massey.ac.nz/mod/forum/view.php?id=169" TargetMode="External"/><Relationship Id="rId4" Type="http://schemas.openxmlformats.org/officeDocument/2006/relationships/image" Target="../media/image1.jpeg"/><Relationship Id="rId9" Type="http://schemas.openxmlformats.org/officeDocument/2006/relationships/hyperlink" Target="http://owll.massey.ac.nz/about-OWLL/workshops.php" TargetMode="External"/><Relationship Id="rId14" Type="http://schemas.openxmlformats.org/officeDocument/2006/relationships/hyperlink" Target="https://www.massey.ac.nz/massey/maori/maori-student-centre/maori-student-centre_home.cf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128464" y="2139702"/>
            <a:ext cx="6858000" cy="17281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5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How to Reference</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Don’t lose easy marks</a:t>
            </a:r>
          </a:p>
        </p:txBody>
      </p:sp>
      <p:pic>
        <p:nvPicPr>
          <p:cNvPr id="4" name="Picture 3" descr="StudyUp logo&#10;">
            <a:hlinkClick r:id="rId3"/>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512" y="195486"/>
            <a:ext cx="3096344" cy="1008112"/>
          </a:xfrm>
          <a:prstGeom prst="rect">
            <a:avLst/>
          </a:prstGeom>
          <a:noFill/>
          <a:ln>
            <a:noFill/>
          </a:ln>
        </p:spPr>
      </p:pic>
      <p:pic>
        <p:nvPicPr>
          <p:cNvPr id="7" name="Picture 6" descr="Centre for Learner Success logo">
            <a:extLst>
              <a:ext uri="{FF2B5EF4-FFF2-40B4-BE49-F238E27FC236}">
                <a16:creationId xmlns:a16="http://schemas.microsoft.com/office/drawing/2014/main" id="{0644381F-411C-459E-8CE6-EA31C77A8877}"/>
              </a:ext>
            </a:extLst>
          </p:cNvPr>
          <p:cNvPicPr>
            <a:picLocks noChangeAspect="1"/>
          </p:cNvPicPr>
          <p:nvPr/>
        </p:nvPicPr>
        <p:blipFill>
          <a:blip r:embed="rId5"/>
          <a:stretch>
            <a:fillRect/>
          </a:stretch>
        </p:blipFill>
        <p:spPr>
          <a:xfrm>
            <a:off x="35632" y="4104307"/>
            <a:ext cx="1591467" cy="1019111"/>
          </a:xfrm>
          <a:prstGeom prst="rect">
            <a:avLst/>
          </a:prstGeom>
        </p:spPr>
      </p:pic>
    </p:spTree>
    <p:extLst>
      <p:ext uri="{BB962C8B-B14F-4D97-AF65-F5344CB8AC3E}">
        <p14:creationId xmlns:p14="http://schemas.microsoft.com/office/powerpoint/2010/main" val="3533464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323528" y="483518"/>
            <a:ext cx="8208912" cy="42550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000" b="1" i="0" u="none" strike="noStrike" kern="1200" cap="none" spc="0" normalizeH="0" baseline="0" noProof="0" dirty="0">
                <a:ln>
                  <a:noFill/>
                </a:ln>
                <a:solidFill>
                  <a:srgbClr val="E4A024"/>
                </a:solidFill>
                <a:effectLst/>
                <a:uLnTx/>
                <a:uFillTx/>
                <a:latin typeface="Verdana" panose="020B0604030504040204" pitchFamily="34" charset="0"/>
                <a:ea typeface="Verdana" panose="020B0604030504040204" pitchFamily="34" charset="0"/>
                <a:cs typeface="Verdana" panose="020B0604030504040204" pitchFamily="34" charset="0"/>
              </a:rPr>
              <a:t>Number of citations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05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It still has three citations, because the student needed to give a page number for the quotation. This means they still need the other two – to show the reader where that information has come from.</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NZ"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Which version do you think looks more credible? The one based on a single book, or the one based on three different books?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NZ"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See more examples of well-researched and cited paragraphs in the Study Up ‘Constructing a paragraph’ handout. </a:t>
            </a:r>
            <a:endParaRPr kumimoji="0" lang="en-NZ" sz="105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33254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13181"/>
            <a:ext cx="8712968" cy="537852"/>
          </a:xfrm>
        </p:spPr>
        <p:txBody>
          <a:bodyPr/>
          <a:lstStyle/>
          <a:p>
            <a:pPr algn="ctr"/>
            <a:r>
              <a:rPr lang="en-NZ" sz="1800" b="1" dirty="0">
                <a:solidFill>
                  <a:srgbClr val="E4A025"/>
                </a:solidFill>
                <a:latin typeface="Verdana" panose="020B0604030504040204" pitchFamily="34" charset="0"/>
                <a:ea typeface="Verdana" panose="020B0604030504040204" pitchFamily="34" charset="0"/>
                <a:cs typeface="Verdana" panose="020B0604030504040204" pitchFamily="34" charset="0"/>
              </a:rPr>
              <a:t>How might the lecturer react to the paragraph without citations?</a:t>
            </a:r>
          </a:p>
        </p:txBody>
      </p:sp>
      <p:sp>
        <p:nvSpPr>
          <p:cNvPr id="3" name="TextBox 2"/>
          <p:cNvSpPr txBox="1"/>
          <p:nvPr/>
        </p:nvSpPr>
        <p:spPr>
          <a:xfrm>
            <a:off x="395535" y="3291830"/>
            <a:ext cx="8424936" cy="1600438"/>
          </a:xfrm>
          <a:prstGeom prst="rect">
            <a:avLst/>
          </a:prstGeom>
          <a:noFill/>
        </p:spPr>
        <p:txBody>
          <a:bodyPr wrap="square" rtlCol="0">
            <a:spAutoFit/>
          </a:bodyPr>
          <a:lstStyle/>
          <a:p>
            <a:pPr marL="342900" indent="-342900">
              <a:buFont typeface="Arial" panose="020B0604020202020204" pitchFamily="34" charset="0"/>
              <a:buChar char="•"/>
            </a:pP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LOW</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 or </a:t>
            </a: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FAIL</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 grade: This is regardless of how ‘true’ the ideas are, or how well it was written.</a:t>
            </a:r>
          </a:p>
          <a:p>
            <a:pPr marL="342900" indent="-342900">
              <a:buFont typeface="Arial" panose="020B0604020202020204" pitchFamily="34" charset="0"/>
              <a:buChar char="•"/>
            </a:pPr>
            <a:endPar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Possible academic </a:t>
            </a: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PENALTY</a:t>
            </a:r>
            <a:r>
              <a:rPr lang="en-NZ" dirty="0">
                <a:solidFill>
                  <a:srgbClr val="E4A025"/>
                </a:solidFill>
                <a:latin typeface="Verdana" panose="020B0604030504040204" pitchFamily="34" charset="0"/>
                <a:ea typeface="Verdana" panose="020B0604030504040204" pitchFamily="34" charset="0"/>
                <a:cs typeface="Verdana" panose="020B0604030504040204" pitchFamily="34" charset="0"/>
              </a:rPr>
              <a:t> </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(see the Study Up recording session on ‘How to avoid plagiarism’, and also check out the </a:t>
            </a:r>
            <a:r>
              <a:rPr lang="en-NZ" dirty="0" err="1">
                <a:solidFill>
                  <a:schemeClr val="bg1"/>
                </a:solidFill>
                <a:latin typeface="Verdana" panose="020B0604030504040204" pitchFamily="34" charset="0"/>
                <a:ea typeface="Verdana" panose="020B0604030504040204" pitchFamily="34" charset="0"/>
                <a:cs typeface="Verdana" panose="020B0604030504040204" pitchFamily="34" charset="0"/>
              </a:rPr>
              <a:t>weblinks</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 below on Plagiarism and Massey Academic Integrity policy).</a:t>
            </a:r>
          </a:p>
        </p:txBody>
      </p:sp>
      <p:pic>
        <p:nvPicPr>
          <p:cNvPr id="2050" name="Picture 2" descr="Trouble, Annoy, Schreck, Post, Man, Person, Bad New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62744" y="979996"/>
            <a:ext cx="3090518" cy="205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502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251520" y="195486"/>
            <a:ext cx="8712968" cy="537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800" b="1" i="0" u="none" strike="noStrike" kern="1200" cap="none" spc="0" normalizeH="0" baseline="0" noProof="0" dirty="0">
                <a:ln>
                  <a:noFill/>
                </a:ln>
                <a:solidFill>
                  <a:srgbClr val="E4A025"/>
                </a:solidFill>
                <a:effectLst/>
                <a:uLnTx/>
                <a:uFillTx/>
                <a:latin typeface="Verdana" panose="020B0604030504040204" pitchFamily="34" charset="0"/>
                <a:ea typeface="Verdana" panose="020B0604030504040204" pitchFamily="34" charset="0"/>
                <a:cs typeface="Verdana" panose="020B0604030504040204" pitchFamily="34" charset="0"/>
              </a:rPr>
              <a:t>What impression does it make if students claim they didn’t use any books etc? … maybe just heard the info ‘somewhere’.</a:t>
            </a:r>
          </a:p>
        </p:txBody>
      </p:sp>
      <p:sp>
        <p:nvSpPr>
          <p:cNvPr id="5" name="TextBox 4"/>
          <p:cNvSpPr txBox="1"/>
          <p:nvPr/>
        </p:nvSpPr>
        <p:spPr>
          <a:xfrm>
            <a:off x="395536" y="3096016"/>
            <a:ext cx="8424936" cy="1923604"/>
          </a:xfrm>
          <a:prstGeom prst="rect">
            <a:avLst/>
          </a:prstGeom>
          <a:noFill/>
        </p:spPr>
        <p:txBody>
          <a:bodyPr wrap="square" rtlCol="0">
            <a:spAutoFit/>
          </a:bodyPr>
          <a:lstStyle/>
          <a:p>
            <a:pPr marL="342900" indent="-342900">
              <a:buFont typeface="Arial" panose="020B0604020202020204" pitchFamily="34" charset="0"/>
              <a:buChar char="•"/>
            </a:pP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LAZY!</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 The whole point of </a:t>
            </a:r>
            <a:r>
              <a:rPr lang="en-NZ" dirty="0" err="1">
                <a:solidFill>
                  <a:schemeClr val="bg1"/>
                </a:solidFill>
                <a:latin typeface="Verdana" panose="020B0604030504040204" pitchFamily="34" charset="0"/>
                <a:ea typeface="Verdana" panose="020B0604030504040204" pitchFamily="34" charset="0"/>
                <a:cs typeface="Verdana" panose="020B0604030504040204" pitchFamily="34" charset="0"/>
              </a:rPr>
              <a:t>uni</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 assignments is for students to demonstrate that they can write research-based texts.</a:t>
            </a:r>
          </a:p>
          <a:p>
            <a:pPr marL="342900" indent="-342900">
              <a:buFont typeface="Arial" panose="020B0604020202020204" pitchFamily="34" charset="0"/>
              <a:buChar char="•"/>
            </a:pP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CARELESS! </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How can the student be sure that information was accurate and that they’ve remembered it and how can the lecturer check it?</a:t>
            </a:r>
          </a:p>
          <a:p>
            <a:endParaRPr lang="en-NZ"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Justice, Right, Case-Law, Court, Lady Justice, Scal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59832" y="1059582"/>
            <a:ext cx="2280253" cy="171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981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251520" y="195486"/>
            <a:ext cx="8820472" cy="537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2000" b="1" i="0" u="none" strike="noStrike" kern="1200" cap="none" spc="0" normalizeH="0" baseline="0" noProof="0" dirty="0">
                <a:ln>
                  <a:noFill/>
                </a:ln>
                <a:solidFill>
                  <a:srgbClr val="E4A025"/>
                </a:solidFill>
                <a:effectLst/>
                <a:uLnTx/>
                <a:uFillTx/>
                <a:latin typeface="Verdana" panose="020B0604030504040204" pitchFamily="34" charset="0"/>
                <a:ea typeface="Verdana" panose="020B0604030504040204" pitchFamily="34" charset="0"/>
                <a:cs typeface="Verdana" panose="020B0604030504040204" pitchFamily="34" charset="0"/>
              </a:rPr>
              <a:t>So, when can you write something without a citation?</a:t>
            </a:r>
          </a:p>
        </p:txBody>
      </p:sp>
      <p:sp>
        <p:nvSpPr>
          <p:cNvPr id="5" name="TextBox 4"/>
          <p:cNvSpPr txBox="1"/>
          <p:nvPr/>
        </p:nvSpPr>
        <p:spPr>
          <a:xfrm>
            <a:off x="277867" y="2715766"/>
            <a:ext cx="8424936" cy="2323713"/>
          </a:xfrm>
          <a:prstGeom prst="rect">
            <a:avLst/>
          </a:prstGeom>
          <a:noFill/>
        </p:spPr>
        <p:txBody>
          <a:bodyPr wrap="square" rtlCol="0">
            <a:spAutoFit/>
          </a:bodyPr>
          <a:lstStyle/>
          <a:p>
            <a:pPr marL="342900" indent="-342900">
              <a:buFont typeface="Arial" panose="020B0604020202020204" pitchFamily="34" charset="0"/>
              <a:buChar char="•"/>
            </a:pP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YOUR OWN IDEA.</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 For instance, something that happened to you (in a reflective essay) or an original argument, not based on anything you’ve read (always worth checking if anyone else has come up with it before).</a:t>
            </a:r>
          </a:p>
          <a:p>
            <a:pPr marL="342900" indent="-342900">
              <a:buFont typeface="Arial" panose="020B0604020202020204" pitchFamily="34" charset="0"/>
              <a:buChar char="•"/>
            </a:pPr>
            <a:endPar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COMMON KNOWLEDGE. </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Something everyone knows – e.g. all your family and friends. Rarely worth including this in a university assignment though.</a:t>
            </a:r>
          </a:p>
          <a:p>
            <a:endParaRPr lang="en-NZ"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Mindmap, Brainstorm, Idea, Innovation, Imaginati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67467" y="860456"/>
            <a:ext cx="2845736"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932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extbox: how to write intext citations in APA 7th&#10;">
            <a:extLst>
              <a:ext uri="{C183D7F6-B498-43B3-948B-1728B52AA6E4}">
                <adec:decorative xmlns:adec="http://schemas.microsoft.com/office/drawing/2017/decorative" val="0"/>
              </a:ext>
            </a:extLst>
          </p:cNvPr>
          <p:cNvSpPr>
            <a:spLocks noGrp="1"/>
          </p:cNvSpPr>
          <p:nvPr>
            <p:ph type="title"/>
          </p:nvPr>
        </p:nvSpPr>
        <p:spPr>
          <a:xfrm>
            <a:off x="539552" y="4155926"/>
            <a:ext cx="7992888" cy="537852"/>
          </a:xfrm>
        </p:spPr>
        <p:txBody>
          <a:bodyPr/>
          <a:lstStyle/>
          <a:p>
            <a:pPr algn="ctr"/>
            <a:r>
              <a:rPr lang="en-NZ" b="1" dirty="0">
                <a:latin typeface="Verdana" panose="020B0604030504040204" pitchFamily="34" charset="0"/>
                <a:ea typeface="Verdana" panose="020B0604030504040204" pitchFamily="34" charset="0"/>
                <a:cs typeface="Verdana" panose="020B0604030504040204" pitchFamily="34" charset="0"/>
              </a:rPr>
              <a:t>How to write in-text citations in APA style (7</a:t>
            </a:r>
            <a:r>
              <a:rPr lang="en-NZ" b="1" baseline="30000" dirty="0">
                <a:latin typeface="Verdana" panose="020B0604030504040204" pitchFamily="34" charset="0"/>
                <a:ea typeface="Verdana" panose="020B0604030504040204" pitchFamily="34" charset="0"/>
                <a:cs typeface="Verdana" panose="020B0604030504040204" pitchFamily="34" charset="0"/>
              </a:rPr>
              <a:t>th</a:t>
            </a:r>
            <a:r>
              <a:rPr lang="en-NZ" b="1" dirty="0">
                <a:latin typeface="Verdana" panose="020B0604030504040204" pitchFamily="34" charset="0"/>
                <a:ea typeface="Verdana" panose="020B0604030504040204" pitchFamily="34" charset="0"/>
                <a:cs typeface="Verdana" panose="020B0604030504040204" pitchFamily="34" charset="0"/>
              </a:rPr>
              <a:t> edition)</a:t>
            </a:r>
          </a:p>
        </p:txBody>
      </p:sp>
      <p:pic>
        <p:nvPicPr>
          <p:cNvPr id="5122"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23728" y="1347614"/>
            <a:ext cx="4095140" cy="24997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a:extLst>
              <a:ext uri="{C183D7F6-B498-43B3-948B-1728B52AA6E4}">
                <adec:decorative xmlns:adec="http://schemas.microsoft.com/office/drawing/2017/decorative" val="0"/>
              </a:ext>
            </a:extLst>
          </p:cNvPr>
          <p:cNvSpPr txBox="1">
            <a:spLocks noChangeArrowheads="1"/>
          </p:cNvSpPr>
          <p:nvPr/>
        </p:nvSpPr>
        <p:spPr bwMode="auto">
          <a:xfrm>
            <a:off x="250826" y="303610"/>
            <a:ext cx="3457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sz="2000" dirty="0">
                <a:solidFill>
                  <a:srgbClr val="FFFFFF"/>
                </a:solidFill>
                <a:latin typeface="Verdana" panose="020B0604030504040204" pitchFamily="34" charset="0"/>
                <a:ea typeface="Verdana" panose="020B0604030504040204" pitchFamily="34" charset="0"/>
                <a:cs typeface="Verdana" panose="020B0604030504040204" pitchFamily="34" charset="0"/>
              </a:rPr>
              <a:t>PART 2</a:t>
            </a:r>
          </a:p>
        </p:txBody>
      </p:sp>
      <p:pic>
        <p:nvPicPr>
          <p:cNvPr id="4" name="Picture 5">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250032"/>
            <a:ext cx="3584575" cy="76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250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2"/>
          <p:cNvSpPr>
            <a:spLocks noGrp="1"/>
          </p:cNvSpPr>
          <p:nvPr>
            <p:ph type="title" idx="4294967295"/>
          </p:nvPr>
        </p:nvSpPr>
        <p:spPr>
          <a:xfrm>
            <a:off x="251520" y="195486"/>
            <a:ext cx="8568952" cy="10801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NZ" sz="2000" b="0"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rPr>
              <a:t>The examples of citations you’ve seen in this session (and previous Study Up sessions) use APA style (7</a:t>
            </a:r>
            <a:r>
              <a:rPr kumimoji="0" lang="en-NZ" sz="2000" b="0" i="0" u="none" strike="noStrike" kern="1200" cap="none" spc="0" normalizeH="0" baseline="30000" noProof="0" dirty="0">
                <a:ln>
                  <a:noFill/>
                </a:ln>
                <a:solidFill>
                  <a:schemeClr val="bg1"/>
                </a:solidFill>
                <a:effectLst/>
                <a:uLnTx/>
                <a:uFillTx/>
                <a:latin typeface="Arial" pitchFamily="34" charset="0"/>
                <a:ea typeface="ＭＳ Ｐゴシック" charset="0"/>
                <a:cs typeface="Arial" pitchFamily="34" charset="0"/>
              </a:rPr>
              <a:t>th</a:t>
            </a:r>
            <a:r>
              <a:rPr kumimoji="0" lang="en-NZ" sz="2000" b="0"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rPr>
              <a:t> edition). The rest of this session will focus on how to do APA citations and references according the </a:t>
            </a:r>
            <a:r>
              <a:rPr kumimoji="0" lang="en-NZ" sz="2000" b="0" i="0" u="none" strike="noStrike" kern="1200" cap="none" spc="0" normalizeH="0" baseline="0" noProof="0" dirty="0" err="1">
                <a:ln>
                  <a:noFill/>
                </a:ln>
                <a:solidFill>
                  <a:schemeClr val="bg1"/>
                </a:solidFill>
                <a:effectLst/>
                <a:uLnTx/>
                <a:uFillTx/>
                <a:latin typeface="Arial" pitchFamily="34" charset="0"/>
                <a:ea typeface="ＭＳ Ｐゴシック" charset="0"/>
                <a:cs typeface="Arial" pitchFamily="34" charset="0"/>
              </a:rPr>
              <a:t>the</a:t>
            </a:r>
            <a:r>
              <a:rPr kumimoji="0" lang="en-NZ" sz="2000" b="0"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rPr>
              <a:t> 7</a:t>
            </a:r>
            <a:r>
              <a:rPr kumimoji="0" lang="en-NZ" sz="2000" b="0" i="0" u="none" strike="noStrike" kern="1200" cap="none" spc="0" normalizeH="0" baseline="30000" noProof="0" dirty="0">
                <a:ln>
                  <a:noFill/>
                </a:ln>
                <a:solidFill>
                  <a:schemeClr val="bg1"/>
                </a:solidFill>
                <a:effectLst/>
                <a:uLnTx/>
                <a:uFillTx/>
                <a:latin typeface="Arial" pitchFamily="34" charset="0"/>
                <a:ea typeface="ＭＳ Ｐゴシック" charset="0"/>
                <a:cs typeface="Arial" pitchFamily="34" charset="0"/>
              </a:rPr>
              <a:t>th</a:t>
            </a:r>
            <a:r>
              <a:rPr kumimoji="0" lang="en-NZ" sz="2000" b="0"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rPr>
              <a:t> edition of the APA publication manual.</a:t>
            </a:r>
          </a:p>
        </p:txBody>
      </p:sp>
      <p:pic>
        <p:nvPicPr>
          <p:cNvPr id="3" name="Picture 4" descr="Poses, Female, Education, Posing, Caucasian, Wha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15816" y="1491629"/>
            <a:ext cx="3385514" cy="23381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4155926"/>
            <a:ext cx="8640960" cy="769441"/>
          </a:xfrm>
          <a:prstGeom prst="rect">
            <a:avLst/>
          </a:prstGeom>
        </p:spPr>
        <p:txBody>
          <a:bodyPr wrap="square">
            <a:spAutoFit/>
          </a:bodyPr>
          <a:lstStyle/>
          <a:p>
            <a:r>
              <a:rPr lang="en-NZ" dirty="0">
                <a:solidFill>
                  <a:schemeClr val="bg1"/>
                </a:solidFill>
              </a:rPr>
              <a:t>APA style (7</a:t>
            </a:r>
            <a:r>
              <a:rPr lang="en-NZ" baseline="30000" dirty="0">
                <a:solidFill>
                  <a:schemeClr val="bg1"/>
                </a:solidFill>
              </a:rPr>
              <a:t>th</a:t>
            </a:r>
            <a:r>
              <a:rPr lang="en-NZ" dirty="0">
                <a:solidFill>
                  <a:schemeClr val="bg1"/>
                </a:solidFill>
              </a:rPr>
              <a:t> edition) is used in many courses, such as Psychology, Education, Social Work, Management, Marketing etc.</a:t>
            </a:r>
          </a:p>
          <a:p>
            <a:endParaRPr lang="en-NZ" sz="800" dirty="0">
              <a:solidFill>
                <a:schemeClr val="bg1"/>
              </a:solidFill>
            </a:endParaRPr>
          </a:p>
        </p:txBody>
      </p:sp>
      <p:pic>
        <p:nvPicPr>
          <p:cNvPr id="1026" name="Picture 2" descr="Image result for apa 7th image">
            <a:extLst>
              <a:ext uri="{FF2B5EF4-FFF2-40B4-BE49-F238E27FC236}">
                <a16:creationId xmlns:a16="http://schemas.microsoft.com/office/drawing/2014/main" id="{7EB359C4-F1D4-4460-94CD-232647A0453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41324" y="1491630"/>
            <a:ext cx="758868" cy="102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095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51520" y="411510"/>
            <a:ext cx="8496944" cy="1512168"/>
          </a:xfrm>
        </p:spPr>
        <p:txBody>
          <a:bodyPr/>
          <a:lstStyle/>
          <a:p>
            <a:r>
              <a:rPr lang="en-NZ" sz="2000" dirty="0"/>
              <a:t>But a number of subjects use different styles. For example, in History, it’s more common to cite in-text with numbers, with the details of the source in a footnote at the bottom of the page (as well as in the reference list).</a:t>
            </a:r>
          </a:p>
        </p:txBody>
      </p:sp>
      <p:sp>
        <p:nvSpPr>
          <p:cNvPr id="2052" name="AutoShape 4" descr="Owl, Bird, Eyes, Eagle Owl, Birds, View, Anima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5508104" y="2102338"/>
            <a:ext cx="3095328" cy="2321496"/>
          </a:xfrm>
          <a:prstGeom prst="rect">
            <a:avLst/>
          </a:prstGeom>
          <a:noFill/>
          <a:ln w="9525">
            <a:noFill/>
            <a:miter lim="800000"/>
            <a:headEnd/>
            <a:tailEnd/>
          </a:ln>
        </p:spPr>
      </p:pic>
      <p:sp>
        <p:nvSpPr>
          <p:cNvPr id="6" name="Title 5"/>
          <p:cNvSpPr>
            <a:spLocks noGrp="1"/>
          </p:cNvSpPr>
          <p:nvPr>
            <p:ph type="title" idx="4294967295"/>
          </p:nvPr>
        </p:nvSpPr>
        <p:spPr>
          <a:xfrm>
            <a:off x="323528" y="2139702"/>
            <a:ext cx="4680520" cy="22467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NZ" sz="2000" b="0" i="0" u="none" strike="noStrike" kern="1200" cap="none" spc="0" normalizeH="0" baseline="0" noProof="0" dirty="0">
                <a:ln>
                  <a:noFill/>
                </a:ln>
                <a:solidFill>
                  <a:prstClr val="white"/>
                </a:solidFill>
                <a:effectLst/>
                <a:uLnTx/>
                <a:uFillTx/>
                <a:latin typeface="Arial" pitchFamily="34" charset="0"/>
                <a:ea typeface="ＭＳ Ｐゴシック" charset="0"/>
                <a:cs typeface="Arial" pitchFamily="34" charset="0"/>
              </a:rPr>
              <a:t>OWLL has information on some of the more common styles, such as APA, MLA and Chicago. Make sure you know which style you need to use (and ask your lecturer if you’d prefer to use a style you’re familiar with).</a:t>
            </a:r>
          </a:p>
        </p:txBody>
      </p:sp>
    </p:spTree>
    <p:extLst>
      <p:ext uri="{BB962C8B-B14F-4D97-AF65-F5344CB8AC3E}">
        <p14:creationId xmlns:p14="http://schemas.microsoft.com/office/powerpoint/2010/main" val="1836095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324256" y="555527"/>
            <a:ext cx="8496216" cy="792088"/>
          </a:xfrm>
          <a:prstGeom prst="rect">
            <a:avLst/>
          </a:prstGeom>
        </p:spPr>
        <p:txBody>
          <a:bodyPr/>
          <a:lstStyle/>
          <a:p>
            <a:pPr marL="0" indent="0">
              <a:buNone/>
            </a:pPr>
            <a:r>
              <a:rPr lang="en-NZ" sz="2000" dirty="0">
                <a:latin typeface="Verdana" pitchFamily="34" charset="0"/>
              </a:rPr>
              <a:t>Without looking at your notes, can you </a:t>
            </a:r>
            <a:r>
              <a:rPr lang="en-NZ" sz="2000" dirty="0">
                <a:solidFill>
                  <a:srgbClr val="FFC000"/>
                </a:solidFill>
                <a:latin typeface="Verdana" pitchFamily="34" charset="0"/>
              </a:rPr>
              <a:t>write the first citation from the paragraph about Utilitarianism?</a:t>
            </a:r>
          </a:p>
          <a:p>
            <a:pPr marL="0" indent="0">
              <a:buNone/>
            </a:pPr>
            <a:endParaRPr lang="en-NZ" sz="2000" dirty="0">
              <a:latin typeface="Verdana" pitchFamily="34" charset="0"/>
            </a:endParaRPr>
          </a:p>
        </p:txBody>
      </p:sp>
      <p:sp>
        <p:nvSpPr>
          <p:cNvPr id="3" name="Rectangle 2"/>
          <p:cNvSpPr/>
          <p:nvPr/>
        </p:nvSpPr>
        <p:spPr>
          <a:xfrm>
            <a:off x="683568" y="1563638"/>
            <a:ext cx="7848872" cy="923330"/>
          </a:xfrm>
          <a:prstGeom prst="rect">
            <a:avLst/>
          </a:prstGeom>
        </p:spPr>
        <p:txBody>
          <a:bodyPr wrap="square">
            <a:spAutoFit/>
          </a:bodyPr>
          <a:lstStyle/>
          <a:p>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Utilitarianism is a consequentialist theory of ethics. This means that it focuses on the consequences of an action and not the action itself </a:t>
            </a: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(Brown, 2013). </a:t>
            </a:r>
            <a:endParaRPr lang="en-NZ" dirty="0"/>
          </a:p>
        </p:txBody>
      </p:sp>
      <p:sp>
        <p:nvSpPr>
          <p:cNvPr id="4" name="Content Placeholder 2"/>
          <p:cNvSpPr txBox="1">
            <a:spLocks noGrp="1"/>
          </p:cNvSpPr>
          <p:nvPr>
            <p:ph type="title" idx="4294967295"/>
          </p:nvPr>
        </p:nvSpPr>
        <p:spPr>
          <a:xfrm>
            <a:off x="324256" y="2787774"/>
            <a:ext cx="8496944" cy="21397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NZ" sz="2000" b="0" i="0" u="none" strike="noStrike" kern="1200" cap="none" spc="0" normalizeH="0" baseline="0" noProof="0" dirty="0">
                <a:ln>
                  <a:noFill/>
                </a:ln>
                <a:solidFill>
                  <a:srgbClr val="FFC000"/>
                </a:solidFill>
                <a:effectLst/>
                <a:uLnTx/>
                <a:uFillTx/>
                <a:latin typeface="Verdana" pitchFamily="34" charset="0"/>
                <a:ea typeface="ＭＳ Ｐゴシック" charset="0"/>
                <a:cs typeface="Arial" pitchFamily="34" charset="0"/>
              </a:rPr>
              <a:t>This is the most common way to write citations.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NZ" sz="900" b="0" i="0" u="none" strike="noStrike" kern="1200" cap="none" spc="0" normalizeH="0" baseline="0" noProof="0" dirty="0">
              <a:ln>
                <a:noFill/>
              </a:ln>
              <a:solidFill>
                <a:schemeClr val="bg1"/>
              </a:solidFill>
              <a:effectLst/>
              <a:uLnTx/>
              <a:uFillTx/>
              <a:latin typeface="Verdana" pitchFamily="34" charset="0"/>
              <a:ea typeface="ＭＳ Ｐゴシック"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NZ" sz="2000" b="0" i="0" u="none" strike="noStrike" kern="1200" cap="none" spc="0" normalizeH="0" baseline="0" noProof="0" dirty="0">
                <a:ln>
                  <a:noFill/>
                </a:ln>
                <a:solidFill>
                  <a:schemeClr val="bg1"/>
                </a:solidFill>
                <a:effectLst/>
                <a:uLnTx/>
                <a:uFillTx/>
                <a:latin typeface="Verdana" pitchFamily="34" charset="0"/>
                <a:ea typeface="ＭＳ Ｐゴシック" charset="0"/>
                <a:cs typeface="Arial" pitchFamily="34" charset="0"/>
              </a:rPr>
              <a:t>First, you summarise the ideas in your own words.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NZ" sz="900" b="0" i="0" u="none" strike="noStrike" kern="1200" cap="none" spc="0" normalizeH="0" baseline="0" noProof="0" dirty="0">
              <a:ln>
                <a:noFill/>
              </a:ln>
              <a:solidFill>
                <a:schemeClr val="bg1"/>
              </a:solidFill>
              <a:effectLst/>
              <a:uLnTx/>
              <a:uFillTx/>
              <a:latin typeface="Verdana" pitchFamily="34" charset="0"/>
              <a:ea typeface="ＭＳ Ｐゴシック"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NZ" sz="2000" b="0" i="0" u="none" strike="noStrike" kern="1200" cap="none" spc="0" normalizeH="0" baseline="0" noProof="0" dirty="0">
                <a:ln>
                  <a:noFill/>
                </a:ln>
                <a:solidFill>
                  <a:schemeClr val="bg1"/>
                </a:solidFill>
                <a:effectLst/>
                <a:uLnTx/>
                <a:uFillTx/>
                <a:latin typeface="Verdana" pitchFamily="34" charset="0"/>
                <a:ea typeface="ＭＳ Ｐゴシック" charset="0"/>
                <a:cs typeface="Arial" pitchFamily="34" charset="0"/>
              </a:rPr>
              <a:t>When you are finished, you put the surname of the  author of the book or article you used and the year of publication inside brackets. The full stop goes after the closing bracket.</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NZ" sz="2000" b="0" i="0" u="none" strike="noStrike" kern="1200" cap="none" spc="0" normalizeH="0" baseline="0" noProof="0" dirty="0">
              <a:ln>
                <a:noFill/>
              </a:ln>
              <a:solidFill>
                <a:schemeClr val="bg1"/>
              </a:solidFill>
              <a:effectLst/>
              <a:uLnTx/>
              <a:uFillTx/>
              <a:latin typeface="Verdana" pitchFamily="34" charset="0"/>
              <a:ea typeface="ＭＳ Ｐゴシック" charset="0"/>
              <a:cs typeface="Arial" pitchFamily="34" charset="0"/>
            </a:endParaRPr>
          </a:p>
        </p:txBody>
      </p:sp>
    </p:spTree>
    <p:extLst>
      <p:ext uri="{BB962C8B-B14F-4D97-AF65-F5344CB8AC3E}">
        <p14:creationId xmlns:p14="http://schemas.microsoft.com/office/powerpoint/2010/main" val="1419905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B299-F8A8-428F-8F87-8DDE899645AF}"/>
              </a:ext>
              <a:ext uri="{C183D7F6-B498-43B3-948B-1728B52AA6E4}">
                <adec:decorative xmlns:adec="http://schemas.microsoft.com/office/drawing/2017/decorative" val="0"/>
              </a:ext>
            </a:extLst>
          </p:cNvPr>
          <p:cNvSpPr>
            <a:spLocks noGrp="1"/>
          </p:cNvSpPr>
          <p:nvPr>
            <p:ph type="title"/>
          </p:nvPr>
        </p:nvSpPr>
        <p:spPr>
          <a:xfrm>
            <a:off x="457200" y="-857250"/>
            <a:ext cx="8229600" cy="857250"/>
          </a:xfrm>
        </p:spPr>
        <p:txBody>
          <a:bodyPr anchor="b"/>
          <a:lstStyle/>
          <a:p>
            <a:r>
              <a:rPr lang="en-NZ" dirty="0"/>
              <a:t>Citation practice example </a:t>
            </a:r>
          </a:p>
        </p:txBody>
      </p:sp>
      <p:sp>
        <p:nvSpPr>
          <p:cNvPr id="10" name="Content Placeholder 2">
            <a:extLst>
              <a:ext uri="{C183D7F6-B498-43B3-948B-1728B52AA6E4}">
                <adec:decorative xmlns:adec="http://schemas.microsoft.com/office/drawing/2017/decorative" val="0"/>
              </a:ext>
            </a:extLst>
          </p:cNvPr>
          <p:cNvSpPr>
            <a:spLocks noGrp="1"/>
          </p:cNvSpPr>
          <p:nvPr>
            <p:ph idx="1"/>
          </p:nvPr>
        </p:nvSpPr>
        <p:spPr>
          <a:xfrm>
            <a:off x="287524" y="411510"/>
            <a:ext cx="8496944" cy="1368152"/>
          </a:xfrm>
          <a:prstGeom prst="rect">
            <a:avLst/>
          </a:prstGeom>
        </p:spPr>
        <p:txBody>
          <a:bodyPr/>
          <a:lstStyle/>
          <a:p>
            <a:pPr marL="0" indent="0">
              <a:buNone/>
            </a:pPr>
            <a:r>
              <a:rPr lang="en-NZ" sz="2000" dirty="0">
                <a:latin typeface="Verdana" pitchFamily="34" charset="0"/>
              </a:rPr>
              <a:t>Again, without looking at your notes, can you </a:t>
            </a:r>
            <a:r>
              <a:rPr lang="en-NZ" sz="2000" dirty="0">
                <a:solidFill>
                  <a:srgbClr val="FFC000"/>
                </a:solidFill>
                <a:latin typeface="Verdana" pitchFamily="34" charset="0"/>
              </a:rPr>
              <a:t>write the second citation from the paragraph about Utilitarianism? HINT</a:t>
            </a:r>
            <a:r>
              <a:rPr lang="en-NZ" sz="2000" dirty="0">
                <a:latin typeface="Verdana" pitchFamily="34" charset="0"/>
              </a:rPr>
              <a:t>: It followed this phrase which was copied from page 23 of a 2008 book by George Smith and Phil Jones:</a:t>
            </a:r>
          </a:p>
          <a:p>
            <a:pPr marL="0" indent="0">
              <a:buNone/>
            </a:pPr>
            <a:endParaRPr lang="en-NZ" sz="2000" dirty="0">
              <a:latin typeface="Verdana" pitchFamily="34" charset="0"/>
            </a:endParaRPr>
          </a:p>
        </p:txBody>
      </p:sp>
      <p:sp>
        <p:nvSpPr>
          <p:cNvPr id="3" name="Rectangle 2">
            <a:extLst>
              <a:ext uri="{C183D7F6-B498-43B3-948B-1728B52AA6E4}">
                <adec:decorative xmlns:adec="http://schemas.microsoft.com/office/drawing/2017/decorative" val="0"/>
              </a:ext>
            </a:extLst>
          </p:cNvPr>
          <p:cNvSpPr/>
          <p:nvPr/>
        </p:nvSpPr>
        <p:spPr>
          <a:xfrm>
            <a:off x="611560" y="1995686"/>
            <a:ext cx="7848872" cy="923330"/>
          </a:xfrm>
          <a:prstGeom prst="rect">
            <a:avLst/>
          </a:prstGeom>
        </p:spPr>
        <p:txBody>
          <a:bodyPr wrap="square">
            <a:spAutoFit/>
          </a:bodyPr>
          <a:lstStyle/>
          <a:p>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In the words of one of the most influential </a:t>
            </a:r>
            <a:r>
              <a:rPr lang="en-NZ" dirty="0" err="1">
                <a:solidFill>
                  <a:schemeClr val="bg1"/>
                </a:solidFill>
                <a:latin typeface="Verdana" panose="020B0604030504040204" pitchFamily="34" charset="0"/>
                <a:ea typeface="Verdana" panose="020B0604030504040204" pitchFamily="34" charset="0"/>
                <a:cs typeface="Verdana" panose="020B0604030504040204" pitchFamily="34" charset="0"/>
              </a:rPr>
              <a:t>Utilitarians</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 John Stuart Mill, an action is moral if it brings </a:t>
            </a: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the greatest happiness to the greatest number</a:t>
            </a: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a:t>
            </a:r>
            <a:r>
              <a:rPr lang="en-NZ"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(Smith &amp; Jones, 2008, p. 23)</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NZ" dirty="0">
              <a:solidFill>
                <a:schemeClr val="bg1"/>
              </a:solidFill>
            </a:endParaRPr>
          </a:p>
        </p:txBody>
      </p:sp>
      <p:sp>
        <p:nvSpPr>
          <p:cNvPr id="5" name="Content Placeholder 2">
            <a:extLst>
              <a:ext uri="{C183D7F6-B498-43B3-948B-1728B52AA6E4}">
                <adec:decorative xmlns:adec="http://schemas.microsoft.com/office/drawing/2017/decorative" val="0"/>
              </a:ext>
            </a:extLst>
          </p:cNvPr>
          <p:cNvSpPr txBox="1">
            <a:spLocks/>
          </p:cNvSpPr>
          <p:nvPr/>
        </p:nvSpPr>
        <p:spPr>
          <a:xfrm>
            <a:off x="251520" y="3219822"/>
            <a:ext cx="8496944" cy="792088"/>
          </a:xfrm>
          <a:prstGeom prst="rect">
            <a:avLst/>
          </a:prstGeom>
        </p:spPr>
        <p: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NZ" sz="2000" b="0" i="0" u="none" strike="noStrike" kern="1200" cap="none" spc="0" normalizeH="0" baseline="0" noProof="0" dirty="0">
                <a:ln>
                  <a:noFill/>
                </a:ln>
                <a:solidFill>
                  <a:schemeClr val="bg1"/>
                </a:solidFill>
                <a:effectLst/>
                <a:uLnTx/>
                <a:uFillTx/>
                <a:latin typeface="Verdana" pitchFamily="34" charset="0"/>
                <a:ea typeface="ＭＳ Ｐゴシック" charset="0"/>
                <a:cs typeface="Arial" pitchFamily="34" charset="0"/>
              </a:rPr>
              <a:t>Quotations are usually short (i.e. phrases</a:t>
            </a:r>
            <a:r>
              <a:rPr kumimoji="0" lang="en-NZ" sz="2000" b="0" i="0" u="none" strike="noStrike" kern="1200" cap="none" spc="0" normalizeH="0" noProof="0" dirty="0">
                <a:ln>
                  <a:noFill/>
                </a:ln>
                <a:solidFill>
                  <a:schemeClr val="bg1"/>
                </a:solidFill>
                <a:effectLst/>
                <a:uLnTx/>
                <a:uFillTx/>
                <a:latin typeface="Verdana" pitchFamily="34" charset="0"/>
                <a:ea typeface="ＭＳ Ｐゴシック" charset="0"/>
                <a:cs typeface="Arial" pitchFamily="34" charset="0"/>
              </a:rPr>
              <a:t> which you drop into your own sentence) and need to be in double quotation marks.</a:t>
            </a:r>
            <a:endParaRPr kumimoji="0" lang="en-NZ" sz="2000" b="0" i="0" u="none" strike="noStrike" kern="1200" cap="none" spc="0" normalizeH="0" baseline="0" noProof="0" dirty="0">
              <a:ln>
                <a:noFill/>
              </a:ln>
              <a:solidFill>
                <a:schemeClr val="bg1"/>
              </a:solidFill>
              <a:effectLst/>
              <a:uLnTx/>
              <a:uFillTx/>
              <a:latin typeface="Verdana" pitchFamily="34" charset="0"/>
              <a:ea typeface="ＭＳ Ｐゴシック"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NZ" sz="2000" b="0" i="0" u="none" strike="noStrike" kern="1200" cap="none" spc="0" normalizeH="0" baseline="0" noProof="0" dirty="0">
              <a:ln>
                <a:noFill/>
              </a:ln>
              <a:solidFill>
                <a:schemeClr val="bg1"/>
              </a:solidFill>
              <a:effectLst/>
              <a:uLnTx/>
              <a:uFillTx/>
              <a:latin typeface="Verdana" pitchFamily="34" charset="0"/>
              <a:ea typeface="ＭＳ Ｐゴシック" charset="0"/>
              <a:cs typeface="Arial" pitchFamily="34" charset="0"/>
            </a:endParaRPr>
          </a:p>
        </p:txBody>
      </p:sp>
      <p:sp>
        <p:nvSpPr>
          <p:cNvPr id="6" name="Content Placeholder 2">
            <a:extLst>
              <a:ext uri="{C183D7F6-B498-43B3-948B-1728B52AA6E4}">
                <adec:decorative xmlns:adec="http://schemas.microsoft.com/office/drawing/2017/decorative" val="0"/>
              </a:ext>
            </a:extLst>
          </p:cNvPr>
          <p:cNvSpPr txBox="1">
            <a:spLocks/>
          </p:cNvSpPr>
          <p:nvPr/>
        </p:nvSpPr>
        <p:spPr>
          <a:xfrm>
            <a:off x="251520" y="4155926"/>
            <a:ext cx="8496944" cy="792088"/>
          </a:xfrm>
          <a:prstGeom prst="rect">
            <a:avLst/>
          </a:prstGeom>
        </p:spPr>
        <p: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NZ" sz="2000" b="0" i="0" u="none" strike="noStrike" kern="1200" cap="none" spc="0" normalizeH="0" baseline="0" noProof="0" dirty="0">
                <a:ln>
                  <a:noFill/>
                </a:ln>
                <a:solidFill>
                  <a:schemeClr val="bg1"/>
                </a:solidFill>
                <a:effectLst/>
                <a:uLnTx/>
                <a:uFillTx/>
                <a:latin typeface="Verdana" pitchFamily="34" charset="0"/>
                <a:ea typeface="ＭＳ Ｐゴシック" charset="0"/>
                <a:cs typeface="Arial" pitchFamily="34" charset="0"/>
              </a:rPr>
              <a:t>Quotations are also usually rare (i.e. just a few times in an essay, generally for definitions or especially</a:t>
            </a:r>
            <a:r>
              <a:rPr kumimoji="0" lang="en-NZ" sz="2000" b="0" i="0" u="none" strike="noStrike" kern="1200" cap="none" spc="0" normalizeH="0" noProof="0" dirty="0">
                <a:ln>
                  <a:noFill/>
                </a:ln>
                <a:solidFill>
                  <a:schemeClr val="bg1"/>
                </a:solidFill>
                <a:effectLst/>
                <a:uLnTx/>
                <a:uFillTx/>
                <a:latin typeface="Verdana" pitchFamily="34" charset="0"/>
                <a:ea typeface="ＭＳ Ｐゴシック" charset="0"/>
                <a:cs typeface="Arial" pitchFamily="34" charset="0"/>
              </a:rPr>
              <a:t> </a:t>
            </a:r>
            <a:r>
              <a:rPr lang="en-NZ" sz="2000" dirty="0">
                <a:solidFill>
                  <a:schemeClr val="bg1"/>
                </a:solidFill>
                <a:latin typeface="Verdana" pitchFamily="34" charset="0"/>
                <a:cs typeface="Arial" pitchFamily="34" charset="0"/>
              </a:rPr>
              <a:t>striking phrases)</a:t>
            </a:r>
            <a:endParaRPr kumimoji="0" lang="en-NZ" sz="2000" b="0" i="0" u="none" strike="noStrike" kern="1200" cap="none" spc="0" normalizeH="0" baseline="0" noProof="0" dirty="0">
              <a:ln>
                <a:noFill/>
              </a:ln>
              <a:solidFill>
                <a:schemeClr val="bg1"/>
              </a:solidFill>
              <a:effectLst/>
              <a:uLnTx/>
              <a:uFillTx/>
              <a:latin typeface="Verdana" pitchFamily="34" charset="0"/>
              <a:ea typeface="ＭＳ Ｐゴシック"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NZ" sz="2000" b="0" i="0" u="none" strike="noStrike" kern="1200" cap="none" spc="0" normalizeH="0" baseline="0" noProof="0" dirty="0">
              <a:ln>
                <a:noFill/>
              </a:ln>
              <a:solidFill>
                <a:schemeClr val="bg1"/>
              </a:solidFill>
              <a:effectLst/>
              <a:uLnTx/>
              <a:uFillTx/>
              <a:latin typeface="Verdana" pitchFamily="34" charset="0"/>
              <a:ea typeface="ＭＳ Ｐゴシック" charset="0"/>
              <a:cs typeface="Arial" pitchFamily="34" charset="0"/>
            </a:endParaRPr>
          </a:p>
        </p:txBody>
      </p:sp>
      <p:sp>
        <p:nvSpPr>
          <p:cNvPr id="7" name="Rectangle 6" descr="Box that will disappear to reveal the answer">
            <a:extLst>
              <a:ext uri="{C183D7F6-B498-43B3-948B-1728B52AA6E4}">
                <adec:decorative xmlns:adec="http://schemas.microsoft.com/office/drawing/2017/decorative" val="0"/>
              </a:ext>
            </a:extLst>
          </p:cNvPr>
          <p:cNvSpPr/>
          <p:nvPr/>
        </p:nvSpPr>
        <p:spPr>
          <a:xfrm>
            <a:off x="3563888" y="2624377"/>
            <a:ext cx="41044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419905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3AA8A0-2E78-45F5-A229-5D992349A060}"/>
              </a:ext>
            </a:extLst>
          </p:cNvPr>
          <p:cNvSpPr>
            <a:spLocks noGrp="1"/>
          </p:cNvSpPr>
          <p:nvPr>
            <p:ph type="title"/>
          </p:nvPr>
        </p:nvSpPr>
        <p:spPr>
          <a:xfrm>
            <a:off x="457200" y="-857250"/>
            <a:ext cx="8229600" cy="857250"/>
          </a:xfrm>
        </p:spPr>
        <p:txBody>
          <a:bodyPr anchor="b"/>
          <a:lstStyle/>
          <a:p>
            <a:r>
              <a:rPr lang="en-NZ" dirty="0"/>
              <a:t>Citation practice question</a:t>
            </a:r>
          </a:p>
        </p:txBody>
      </p:sp>
      <p:sp>
        <p:nvSpPr>
          <p:cNvPr id="10" name="Content Placeholder 2"/>
          <p:cNvSpPr>
            <a:spLocks noGrp="1"/>
          </p:cNvSpPr>
          <p:nvPr>
            <p:ph idx="1"/>
          </p:nvPr>
        </p:nvSpPr>
        <p:spPr>
          <a:xfrm>
            <a:off x="251520" y="483518"/>
            <a:ext cx="8496944" cy="1296144"/>
          </a:xfrm>
          <a:prstGeom prst="rect">
            <a:avLst/>
          </a:prstGeom>
        </p:spPr>
        <p:txBody>
          <a:bodyPr/>
          <a:lstStyle/>
          <a:p>
            <a:pPr marL="0" indent="0">
              <a:buNone/>
            </a:pPr>
            <a:r>
              <a:rPr lang="en-NZ" sz="2000" dirty="0">
                <a:latin typeface="Verdana" pitchFamily="34" charset="0"/>
              </a:rPr>
              <a:t>How would you write the citation for information from the Statistics New Zealand website? You can’t see any author’s name on the page, but it has 2015 at the bottom. Write down your suggestion.</a:t>
            </a:r>
          </a:p>
          <a:p>
            <a:pPr marL="0" indent="0">
              <a:buNone/>
            </a:pPr>
            <a:endParaRPr lang="en-NZ" sz="2000" dirty="0">
              <a:latin typeface="Verdana" pitchFamily="34" charset="0"/>
            </a:endParaRPr>
          </a:p>
        </p:txBody>
      </p:sp>
      <p:sp>
        <p:nvSpPr>
          <p:cNvPr id="3" name="Rectangle 2"/>
          <p:cNvSpPr/>
          <p:nvPr/>
        </p:nvSpPr>
        <p:spPr>
          <a:xfrm>
            <a:off x="683568" y="2067694"/>
            <a:ext cx="7848872" cy="646331"/>
          </a:xfrm>
          <a:prstGeom prst="rect">
            <a:avLst/>
          </a:prstGeom>
        </p:spPr>
        <p:txBody>
          <a:bodyPr wrap="square">
            <a:spAutoFit/>
          </a:bodyPr>
          <a:lstStyle/>
          <a:p>
            <a:r>
              <a:rPr lang="en-NZ" dirty="0">
                <a:solidFill>
                  <a:schemeClr val="accent5">
                    <a:lumMod val="40000"/>
                    <a:lumOff val="60000"/>
                  </a:schemeClr>
                </a:solidFill>
                <a:latin typeface="Verdana" panose="020B0604030504040204" pitchFamily="34" charset="0"/>
                <a:ea typeface="Verdana" panose="020B0604030504040204" pitchFamily="34" charset="0"/>
                <a:cs typeface="Verdana" panose="020B0604030504040204" pitchFamily="34" charset="0"/>
              </a:rPr>
              <a:t>Only one in a hundred New Zealand women has an annual income over $100,000 </a:t>
            </a: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(Statistics New Zealand, 2015). </a:t>
            </a:r>
            <a:endParaRPr lang="en-NZ" dirty="0"/>
          </a:p>
        </p:txBody>
      </p:sp>
      <p:sp>
        <p:nvSpPr>
          <p:cNvPr id="4" name="Rectangle 3" descr="blank rectangle to cover answer">
            <a:extLst>
              <a:ext uri="{C183D7F6-B498-43B3-948B-1728B52AA6E4}">
                <adec:decorative xmlns:adec="http://schemas.microsoft.com/office/drawing/2017/decorative" val="0"/>
              </a:ext>
            </a:extLst>
          </p:cNvPr>
          <p:cNvSpPr/>
          <p:nvPr/>
        </p:nvSpPr>
        <p:spPr>
          <a:xfrm>
            <a:off x="2555776" y="2427734"/>
            <a:ext cx="41044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79622" y="2859782"/>
            <a:ext cx="3640740" cy="2111528"/>
          </a:xfrm>
          <a:prstGeom prst="rect">
            <a:avLst/>
          </a:prstGeom>
        </p:spPr>
      </p:pic>
    </p:spTree>
    <p:extLst>
      <p:ext uri="{BB962C8B-B14F-4D97-AF65-F5344CB8AC3E}">
        <p14:creationId xmlns:p14="http://schemas.microsoft.com/office/powerpoint/2010/main" val="1419905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179512" y="658849"/>
            <a:ext cx="3456384" cy="504056"/>
          </a:xfrm>
        </p:spPr>
        <p:txBody>
          <a:bodyPr>
            <a:noAutofit/>
          </a:bodyPr>
          <a:lstStyle/>
          <a:p>
            <a:pPr algn="l"/>
            <a:r>
              <a:rPr lang="en-NZ" sz="2200" b="1" dirty="0"/>
              <a:t>Learning outcomes</a:t>
            </a:r>
          </a:p>
        </p:txBody>
      </p:sp>
      <p:sp>
        <p:nvSpPr>
          <p:cNvPr id="5" name="Content Placeholder 1"/>
          <p:cNvSpPr>
            <a:spLocks noGrp="1"/>
          </p:cNvSpPr>
          <p:nvPr>
            <p:ph idx="1"/>
          </p:nvPr>
        </p:nvSpPr>
        <p:spPr>
          <a:xfrm>
            <a:off x="467544" y="1635646"/>
            <a:ext cx="8229599" cy="3336061"/>
          </a:xfrm>
          <a:prstGeom prst="rect">
            <a:avLst/>
          </a:prstGeom>
        </p:spPr>
        <p:txBody>
          <a:bodyPr/>
          <a:lstStyle/>
          <a:p>
            <a:pPr marL="0" indent="0">
              <a:buNone/>
            </a:pPr>
            <a:r>
              <a:rPr lang="en-NZ" sz="1800" b="1" dirty="0">
                <a:solidFill>
                  <a:srgbClr val="E4A025"/>
                </a:solidFill>
                <a:latin typeface="Verdana" panose="020B0604030504040204" pitchFamily="34" charset="0"/>
                <a:ea typeface="Verdana" panose="020B0604030504040204" pitchFamily="34" charset="0"/>
                <a:cs typeface="Verdana" panose="020B0604030504040204" pitchFamily="34" charset="0"/>
              </a:rPr>
              <a:t>At the end of this session, you will be able to: </a:t>
            </a:r>
          </a:p>
          <a:p>
            <a:pPr marL="0" indent="0">
              <a:buNone/>
            </a:pPr>
            <a:endParaRPr lang="en-NZ" sz="1800" dirty="0">
              <a:solidFill>
                <a:srgbClr val="E4A025"/>
              </a:solidFill>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NZ" sz="1800" dirty="0">
                <a:latin typeface="Verdana" panose="020B0604030504040204" pitchFamily="34" charset="0"/>
                <a:ea typeface="Verdana" panose="020B0604030504040204" pitchFamily="34" charset="0"/>
                <a:cs typeface="Verdana" panose="020B0604030504040204" pitchFamily="34" charset="0"/>
              </a:rPr>
              <a:t>include citations when required</a:t>
            </a:r>
          </a:p>
          <a:p>
            <a:endParaRPr lang="en-NZ" sz="1000" dirty="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NZ" sz="1800" dirty="0">
                <a:latin typeface="Verdana" panose="020B0604030504040204" pitchFamily="34" charset="0"/>
                <a:ea typeface="Verdana" panose="020B0604030504040204" pitchFamily="34" charset="0"/>
                <a:cs typeface="Verdana" panose="020B0604030504040204" pitchFamily="34" charset="0"/>
              </a:rPr>
              <a:t>write in-text citations in APA style (7</a:t>
            </a:r>
            <a:r>
              <a:rPr lang="en-NZ" sz="1800" baseline="30000" dirty="0">
                <a:latin typeface="Verdana" panose="020B0604030504040204" pitchFamily="34" charset="0"/>
                <a:ea typeface="Verdana" panose="020B0604030504040204" pitchFamily="34" charset="0"/>
                <a:cs typeface="Verdana" panose="020B0604030504040204" pitchFamily="34" charset="0"/>
              </a:rPr>
              <a:t>th</a:t>
            </a:r>
            <a:r>
              <a:rPr lang="en-NZ" sz="1800" dirty="0">
                <a:latin typeface="Verdana" panose="020B0604030504040204" pitchFamily="34" charset="0"/>
                <a:ea typeface="Verdana" panose="020B0604030504040204" pitchFamily="34" charset="0"/>
                <a:cs typeface="Verdana" panose="020B0604030504040204" pitchFamily="34" charset="0"/>
              </a:rPr>
              <a:t> edition)</a:t>
            </a:r>
          </a:p>
          <a:p>
            <a:pPr marL="457200" lvl="1" indent="0">
              <a:buNone/>
            </a:pPr>
            <a:endParaRPr lang="en-NZ" sz="1000" dirty="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NZ" sz="1800" dirty="0">
                <a:latin typeface="Verdana" panose="020B0604030504040204" pitchFamily="34" charset="0"/>
                <a:ea typeface="Verdana" panose="020B0604030504040204" pitchFamily="34" charset="0"/>
                <a:cs typeface="Verdana" panose="020B0604030504040204" pitchFamily="34" charset="0"/>
              </a:rPr>
              <a:t>format an APA reference list including books, book chapters, articles and web pages</a:t>
            </a:r>
          </a:p>
          <a:p>
            <a:pPr lvl="1"/>
            <a:endParaRPr lang="en-NZ"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08390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B75704-B389-4145-974F-1F0079BF8D8E}"/>
              </a:ext>
            </a:extLst>
          </p:cNvPr>
          <p:cNvSpPr>
            <a:spLocks noGrp="1"/>
          </p:cNvSpPr>
          <p:nvPr>
            <p:ph type="title"/>
          </p:nvPr>
        </p:nvSpPr>
        <p:spPr>
          <a:xfrm>
            <a:off x="457200" y="-857250"/>
            <a:ext cx="8229600" cy="857250"/>
          </a:xfrm>
        </p:spPr>
        <p:txBody>
          <a:bodyPr anchor="b"/>
          <a:lstStyle/>
          <a:p>
            <a:r>
              <a:rPr lang="en-NZ" dirty="0"/>
              <a:t>Citation practice question </a:t>
            </a:r>
          </a:p>
        </p:txBody>
      </p:sp>
      <p:sp>
        <p:nvSpPr>
          <p:cNvPr id="10" name="Content Placeholder 2"/>
          <p:cNvSpPr>
            <a:spLocks noGrp="1"/>
          </p:cNvSpPr>
          <p:nvPr>
            <p:ph idx="1"/>
          </p:nvPr>
        </p:nvSpPr>
        <p:spPr>
          <a:xfrm>
            <a:off x="251520" y="483518"/>
            <a:ext cx="8496944" cy="1368152"/>
          </a:xfrm>
          <a:prstGeom prst="rect">
            <a:avLst/>
          </a:prstGeom>
        </p:spPr>
        <p:txBody>
          <a:bodyPr/>
          <a:lstStyle/>
          <a:p>
            <a:pPr marL="0" indent="0">
              <a:buNone/>
            </a:pPr>
            <a:r>
              <a:rPr lang="en-NZ" sz="2000" dirty="0">
                <a:solidFill>
                  <a:srgbClr val="FFC000"/>
                </a:solidFill>
                <a:latin typeface="Verdana" pitchFamily="34" charset="0"/>
              </a:rPr>
              <a:t>How would you write the citation for information from a chapter by Paul Cooper and Roger </a:t>
            </a:r>
            <a:r>
              <a:rPr lang="en-NZ" sz="2000" dirty="0" err="1">
                <a:solidFill>
                  <a:srgbClr val="FFC000"/>
                </a:solidFill>
                <a:latin typeface="Verdana" pitchFamily="34" charset="0"/>
              </a:rPr>
              <a:t>Mee</a:t>
            </a:r>
            <a:r>
              <a:rPr lang="en-NZ" sz="2000" dirty="0">
                <a:solidFill>
                  <a:srgbClr val="FFC000"/>
                </a:solidFill>
                <a:latin typeface="Verdana" pitchFamily="34" charset="0"/>
              </a:rPr>
              <a:t> in a 2016 book edited by </a:t>
            </a:r>
            <a:r>
              <a:rPr lang="en-NZ" sz="2000" dirty="0" err="1">
                <a:solidFill>
                  <a:srgbClr val="FFC000"/>
                </a:solidFill>
                <a:latin typeface="Verdana" pitchFamily="34" charset="0"/>
              </a:rPr>
              <a:t>Romula</a:t>
            </a:r>
            <a:r>
              <a:rPr lang="en-NZ" sz="2000" dirty="0">
                <a:solidFill>
                  <a:srgbClr val="FFC000"/>
                </a:solidFill>
                <a:latin typeface="Verdana" pitchFamily="34" charset="0"/>
              </a:rPr>
              <a:t> Jennings and Harriet Cooper? </a:t>
            </a:r>
            <a:r>
              <a:rPr lang="en-NZ" sz="2000" dirty="0">
                <a:latin typeface="Verdana" pitchFamily="34" charset="0"/>
              </a:rPr>
              <a:t>Write your suggestion down.</a:t>
            </a:r>
          </a:p>
          <a:p>
            <a:pPr marL="0" indent="0">
              <a:buNone/>
            </a:pPr>
            <a:endParaRPr lang="en-NZ" sz="2000" dirty="0">
              <a:latin typeface="Verdana" pitchFamily="34" charset="0"/>
            </a:endParaRPr>
          </a:p>
        </p:txBody>
      </p:sp>
      <p:sp>
        <p:nvSpPr>
          <p:cNvPr id="3" name="Rectangle 2"/>
          <p:cNvSpPr/>
          <p:nvPr/>
        </p:nvSpPr>
        <p:spPr>
          <a:xfrm>
            <a:off x="683568" y="2067694"/>
            <a:ext cx="7632848" cy="923330"/>
          </a:xfrm>
          <a:prstGeom prst="rect">
            <a:avLst/>
          </a:prstGeom>
        </p:spPr>
        <p:txBody>
          <a:bodyPr wrap="square">
            <a:spAutoFit/>
          </a:bodyPr>
          <a:lstStyle/>
          <a:p>
            <a:r>
              <a:rPr lang="en-NZ" dirty="0">
                <a:solidFill>
                  <a:schemeClr val="accent5">
                    <a:lumMod val="40000"/>
                    <a:lumOff val="60000"/>
                  </a:schemeClr>
                </a:solidFill>
                <a:latin typeface="Verdana" panose="020B0604030504040204" pitchFamily="34" charset="0"/>
                <a:ea typeface="Verdana" panose="020B0604030504040204" pitchFamily="34" charset="0"/>
                <a:cs typeface="Verdana" panose="020B0604030504040204" pitchFamily="34" charset="0"/>
              </a:rPr>
              <a:t>Scientific Management continues to be influential in organisations such as call centres, in which tasks can be standardised </a:t>
            </a: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(Cooper &amp; </a:t>
            </a:r>
            <a:r>
              <a:rPr lang="en-NZ" b="1" dirty="0" err="1">
                <a:solidFill>
                  <a:srgbClr val="E4A025"/>
                </a:solidFill>
                <a:latin typeface="Verdana" panose="020B0604030504040204" pitchFamily="34" charset="0"/>
                <a:ea typeface="Verdana" panose="020B0604030504040204" pitchFamily="34" charset="0"/>
                <a:cs typeface="Verdana" panose="020B0604030504040204" pitchFamily="34" charset="0"/>
              </a:rPr>
              <a:t>Mee</a:t>
            </a: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 2016). </a:t>
            </a:r>
            <a:endParaRPr lang="en-NZ" dirty="0"/>
          </a:p>
        </p:txBody>
      </p:sp>
      <p:sp>
        <p:nvSpPr>
          <p:cNvPr id="7" name="Rectangle 6" descr="Blank rectangle to cover the correct answer">
            <a:extLst>
              <a:ext uri="{C183D7F6-B498-43B3-948B-1728B52AA6E4}">
                <adec:decorative xmlns:adec="http://schemas.microsoft.com/office/drawing/2017/decorative" val="0"/>
              </a:ext>
            </a:extLst>
          </p:cNvPr>
          <p:cNvSpPr/>
          <p:nvPr/>
        </p:nvSpPr>
        <p:spPr>
          <a:xfrm>
            <a:off x="2339752" y="2676239"/>
            <a:ext cx="295232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80826" y="2931790"/>
            <a:ext cx="2955545" cy="1970363"/>
          </a:xfrm>
          <a:prstGeom prst="rect">
            <a:avLst/>
          </a:prstGeom>
        </p:spPr>
      </p:pic>
    </p:spTree>
    <p:extLst>
      <p:ext uri="{BB962C8B-B14F-4D97-AF65-F5344CB8AC3E}">
        <p14:creationId xmlns:p14="http://schemas.microsoft.com/office/powerpoint/2010/main" val="1419905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15FB-93DA-4712-AF30-2E458D7E1FB3}"/>
              </a:ext>
            </a:extLst>
          </p:cNvPr>
          <p:cNvSpPr>
            <a:spLocks noGrp="1"/>
          </p:cNvSpPr>
          <p:nvPr>
            <p:ph type="title"/>
          </p:nvPr>
        </p:nvSpPr>
        <p:spPr>
          <a:xfrm>
            <a:off x="457200" y="-857250"/>
            <a:ext cx="8229600" cy="857250"/>
          </a:xfrm>
        </p:spPr>
        <p:txBody>
          <a:bodyPr anchor="b"/>
          <a:lstStyle/>
          <a:p>
            <a:r>
              <a:rPr lang="en-NZ" dirty="0"/>
              <a:t>Citation practice question 2</a:t>
            </a:r>
          </a:p>
        </p:txBody>
      </p:sp>
      <p:sp>
        <p:nvSpPr>
          <p:cNvPr id="10" name="Content Placeholder 2"/>
          <p:cNvSpPr>
            <a:spLocks noGrp="1"/>
          </p:cNvSpPr>
          <p:nvPr>
            <p:ph idx="1"/>
          </p:nvPr>
        </p:nvSpPr>
        <p:spPr>
          <a:xfrm>
            <a:off x="395536" y="411510"/>
            <a:ext cx="8352928" cy="1800200"/>
          </a:xfrm>
          <a:prstGeom prst="rect">
            <a:avLst/>
          </a:prstGeom>
        </p:spPr>
        <p:txBody>
          <a:bodyPr/>
          <a:lstStyle/>
          <a:p>
            <a:pPr marL="0" indent="0">
              <a:buNone/>
            </a:pPr>
            <a:r>
              <a:rPr lang="en-NZ" sz="1900" dirty="0">
                <a:latin typeface="Verdana" pitchFamily="34" charset="0"/>
              </a:rPr>
              <a:t>When you want to focus especially on the authors (for instance, if the 2016 claim by Paul Cooper and Roger Mee is controversial), you could use ‘According to’ or put the authors at the beginning of the sentence. </a:t>
            </a:r>
            <a:r>
              <a:rPr lang="en-NZ" sz="1900" dirty="0">
                <a:solidFill>
                  <a:srgbClr val="FFC000"/>
                </a:solidFill>
                <a:latin typeface="Verdana" pitchFamily="34" charset="0"/>
              </a:rPr>
              <a:t>Write your suggestion for what you would write in the gaps below (it’s the same for both gaps).</a:t>
            </a:r>
          </a:p>
          <a:p>
            <a:pPr marL="0" indent="0">
              <a:buNone/>
            </a:pPr>
            <a:endParaRPr lang="en-NZ" sz="1900" dirty="0">
              <a:latin typeface="Verdana" pitchFamily="34" charset="0"/>
            </a:endParaRPr>
          </a:p>
        </p:txBody>
      </p:sp>
      <p:sp>
        <p:nvSpPr>
          <p:cNvPr id="3" name="Rectangle 2"/>
          <p:cNvSpPr/>
          <p:nvPr/>
        </p:nvSpPr>
        <p:spPr>
          <a:xfrm>
            <a:off x="690670" y="2355726"/>
            <a:ext cx="7848872" cy="923330"/>
          </a:xfrm>
          <a:prstGeom prst="rect">
            <a:avLst/>
          </a:prstGeom>
        </p:spPr>
        <p:txBody>
          <a:bodyPr wrap="square">
            <a:spAutoFit/>
          </a:bodyPr>
          <a:lstStyle/>
          <a:p>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According to _________________, Scientific Management continues to be influential in organisations such as call centres, in which tasks can be standardised.</a:t>
            </a:r>
            <a:endParaRPr lang="en-NZ" dirty="0"/>
          </a:p>
        </p:txBody>
      </p:sp>
      <p:sp>
        <p:nvSpPr>
          <p:cNvPr id="6" name="Rectangle 5"/>
          <p:cNvSpPr/>
          <p:nvPr/>
        </p:nvSpPr>
        <p:spPr>
          <a:xfrm>
            <a:off x="690670" y="3651870"/>
            <a:ext cx="7848872" cy="923330"/>
          </a:xfrm>
          <a:prstGeom prst="rect">
            <a:avLst/>
          </a:prstGeom>
        </p:spPr>
        <p:txBody>
          <a:bodyPr wrap="square">
            <a:spAutoFit/>
          </a:bodyPr>
          <a:lstStyle/>
          <a:p>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 _________________ argue that Scientific Management continues to be influential in organisations such as call centres, in which tasks can be standardised.</a:t>
            </a:r>
            <a:endParaRPr lang="en-NZ" dirty="0"/>
          </a:p>
        </p:txBody>
      </p:sp>
    </p:spTree>
    <p:extLst>
      <p:ext uri="{BB962C8B-B14F-4D97-AF65-F5344CB8AC3E}">
        <p14:creationId xmlns:p14="http://schemas.microsoft.com/office/powerpoint/2010/main" val="1419905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DC6-AAAD-4292-ABF7-758513A0AFB9}"/>
              </a:ext>
            </a:extLst>
          </p:cNvPr>
          <p:cNvSpPr>
            <a:spLocks noGrp="1"/>
          </p:cNvSpPr>
          <p:nvPr>
            <p:ph type="title"/>
          </p:nvPr>
        </p:nvSpPr>
        <p:spPr>
          <a:xfrm>
            <a:off x="457200" y="-857250"/>
            <a:ext cx="8229600" cy="857250"/>
          </a:xfrm>
        </p:spPr>
        <p:txBody>
          <a:bodyPr anchor="b"/>
          <a:lstStyle/>
          <a:p>
            <a:r>
              <a:rPr lang="en-NZ" dirty="0"/>
              <a:t>Answer to citation practice question</a:t>
            </a:r>
          </a:p>
        </p:txBody>
      </p:sp>
      <p:sp>
        <p:nvSpPr>
          <p:cNvPr id="3" name="Rectangle 2"/>
          <p:cNvSpPr/>
          <p:nvPr/>
        </p:nvSpPr>
        <p:spPr>
          <a:xfrm>
            <a:off x="611560" y="483518"/>
            <a:ext cx="7848872" cy="923330"/>
          </a:xfrm>
          <a:prstGeom prst="rect">
            <a:avLst/>
          </a:prstGeom>
        </p:spPr>
        <p:txBody>
          <a:bodyPr wrap="square">
            <a:spAutoFit/>
          </a:bodyPr>
          <a:lstStyle/>
          <a:p>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According to </a:t>
            </a: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Cooper and </a:t>
            </a:r>
            <a:r>
              <a:rPr lang="en-NZ" b="1" dirty="0" err="1">
                <a:solidFill>
                  <a:srgbClr val="E4A025"/>
                </a:solidFill>
                <a:latin typeface="Verdana" panose="020B0604030504040204" pitchFamily="34" charset="0"/>
                <a:ea typeface="Verdana" panose="020B0604030504040204" pitchFamily="34" charset="0"/>
                <a:cs typeface="Verdana" panose="020B0604030504040204" pitchFamily="34" charset="0"/>
              </a:rPr>
              <a:t>Mee</a:t>
            </a: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 (2016), </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Scientific Management continues to be influential in organisations such as call centres, in which tasks can be standardised.</a:t>
            </a:r>
            <a:endParaRPr lang="en-NZ" dirty="0"/>
          </a:p>
        </p:txBody>
      </p:sp>
      <p:sp>
        <p:nvSpPr>
          <p:cNvPr id="6" name="Rectangle 5"/>
          <p:cNvSpPr/>
          <p:nvPr/>
        </p:nvSpPr>
        <p:spPr>
          <a:xfrm>
            <a:off x="683568" y="1563638"/>
            <a:ext cx="7848872" cy="923330"/>
          </a:xfrm>
          <a:prstGeom prst="rect">
            <a:avLst/>
          </a:prstGeom>
        </p:spPr>
        <p:txBody>
          <a:bodyPr wrap="square">
            <a:spAutoFit/>
          </a:bodyPr>
          <a:lstStyle/>
          <a:p>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Cooper and </a:t>
            </a:r>
            <a:r>
              <a:rPr lang="en-NZ" b="1" dirty="0" err="1">
                <a:solidFill>
                  <a:srgbClr val="E4A025"/>
                </a:solidFill>
                <a:latin typeface="Verdana" panose="020B0604030504040204" pitchFamily="34" charset="0"/>
                <a:ea typeface="Verdana" panose="020B0604030504040204" pitchFamily="34" charset="0"/>
                <a:cs typeface="Verdana" panose="020B0604030504040204" pitchFamily="34" charset="0"/>
              </a:rPr>
              <a:t>Mee</a:t>
            </a: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 (2016) </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argue that Scientific Management continues to be influential in organisations such as call centres, in which tasks can be standardised.</a:t>
            </a:r>
            <a:endParaRPr lang="en-NZ" dirty="0"/>
          </a:p>
        </p:txBody>
      </p:sp>
      <p:sp>
        <p:nvSpPr>
          <p:cNvPr id="8" name="Rectangle 7"/>
          <p:cNvSpPr/>
          <p:nvPr/>
        </p:nvSpPr>
        <p:spPr>
          <a:xfrm>
            <a:off x="755576" y="2859782"/>
            <a:ext cx="3384376" cy="1754326"/>
          </a:xfrm>
          <a:prstGeom prst="rect">
            <a:avLst/>
          </a:prstGeom>
        </p:spPr>
        <p:txBody>
          <a:bodyPr wrap="square">
            <a:spAutoFit/>
          </a:bodyPr>
          <a:lstStyle/>
          <a:p>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For more about citations, download ‘</a:t>
            </a:r>
            <a:r>
              <a:rPr lang="en-NZ" i="1" dirty="0">
                <a:solidFill>
                  <a:schemeClr val="bg1"/>
                </a:solidFill>
                <a:latin typeface="Verdana" panose="020B0604030504040204" pitchFamily="34" charset="0"/>
                <a:ea typeface="Verdana" panose="020B0604030504040204" pitchFamily="34" charset="0"/>
                <a:cs typeface="Verdana" panose="020B0604030504040204" pitchFamily="34" charset="0"/>
              </a:rPr>
              <a:t>A Handy Guide to APA Referencing</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 from the File Box and use APA Interactive (see the web link below).</a:t>
            </a:r>
            <a:endParaRPr lang="en-NZ" dirty="0"/>
          </a:p>
        </p:txBody>
      </p:sp>
      <p:pic>
        <p:nvPicPr>
          <p:cNvPr id="9523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4788024" y="2715766"/>
            <a:ext cx="2925763" cy="1951037"/>
          </a:xfrm>
          <a:prstGeom prst="rect">
            <a:avLst/>
          </a:prstGeom>
          <a:noFill/>
          <a:ln w="9525">
            <a:noFill/>
            <a:miter lim="800000"/>
            <a:headEnd/>
            <a:tailEnd/>
          </a:ln>
        </p:spPr>
      </p:pic>
    </p:spTree>
    <p:extLst>
      <p:ext uri="{BB962C8B-B14F-4D97-AF65-F5344CB8AC3E}">
        <p14:creationId xmlns:p14="http://schemas.microsoft.com/office/powerpoint/2010/main" val="1419905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203598"/>
            <a:ext cx="8136904" cy="3539430"/>
          </a:xfrm>
          <a:prstGeom prst="rect">
            <a:avLst/>
          </a:prstGeom>
          <a:noFill/>
        </p:spPr>
        <p:txBody>
          <a:bodyPr wrap="square" rtlCol="0">
            <a:spAutoFit/>
          </a:bodyPr>
          <a:lstStyle/>
          <a:p>
            <a:pPr>
              <a:spcAft>
                <a:spcPts val="600"/>
              </a:spcAft>
            </a:pP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You’re going to read a paragraph a student has written about humanistic management theories. There are four citations.</a:t>
            </a:r>
          </a:p>
          <a:p>
            <a:pPr>
              <a:spcAft>
                <a:spcPts val="600"/>
              </a:spcAft>
            </a:pPr>
            <a:endParaRPr lang="en-NZ"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b="1" dirty="0">
                <a:solidFill>
                  <a:srgbClr val="E4A024"/>
                </a:solidFill>
                <a:latin typeface="Verdana" panose="020B0604030504040204" pitchFamily="34" charset="0"/>
                <a:ea typeface="Verdana" panose="020B0604030504040204" pitchFamily="34" charset="0"/>
                <a:cs typeface="Verdana" panose="020B0604030504040204" pitchFamily="34" charset="0"/>
              </a:rPr>
              <a:t>Write:</a:t>
            </a:r>
          </a:p>
          <a:p>
            <a:pPr>
              <a:spcAft>
                <a:spcPts val="600"/>
              </a:spcAft>
            </a:pPr>
            <a:endParaRPr lang="en-NZ"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600"/>
              </a:spcAft>
              <a:buFont typeface="Arial" panose="020B0604020202020204" pitchFamily="34" charset="0"/>
              <a:buChar char="•"/>
            </a:pP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Which ones you think have been written incorrectly.</a:t>
            </a:r>
          </a:p>
          <a:p>
            <a:pPr marL="342900" indent="-342900">
              <a:spcAft>
                <a:spcPts val="600"/>
              </a:spcAft>
              <a:buFont typeface="Arial" panose="020B0604020202020204" pitchFamily="34" charset="0"/>
              <a:buChar char="•"/>
            </a:pPr>
            <a:endParaRPr lang="en-NZ"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b="1" dirty="0">
                <a:solidFill>
                  <a:srgbClr val="E4A024"/>
                </a:solidFill>
                <a:latin typeface="Verdana" panose="020B0604030504040204" pitchFamily="34" charset="0"/>
                <a:ea typeface="Verdana" panose="020B0604030504040204" pitchFamily="34" charset="0"/>
                <a:cs typeface="Verdana" panose="020B0604030504040204" pitchFamily="34" charset="0"/>
              </a:rPr>
              <a:t>Think about:</a:t>
            </a:r>
          </a:p>
          <a:p>
            <a:pPr marL="342900" indent="-342900">
              <a:spcAft>
                <a:spcPts val="600"/>
              </a:spcAft>
              <a:buFont typeface="Arial" panose="020B0604020202020204" pitchFamily="34" charset="0"/>
              <a:buChar char="•"/>
            </a:pPr>
            <a:endParaRPr lang="en-NZ"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600"/>
              </a:spcAft>
              <a:buFont typeface="Arial" panose="020B0604020202020204" pitchFamily="34" charset="0"/>
              <a:buChar char="•"/>
            </a:pP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Whether or not the quotations were worth including, or if the student should have summarised those ideas in his / her own words.</a:t>
            </a:r>
          </a:p>
        </p:txBody>
      </p:sp>
      <p:pic>
        <p:nvPicPr>
          <p:cNvPr id="8"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250033"/>
            <a:ext cx="3584575" cy="59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Grp="1" noChangeArrowheads="1"/>
          </p:cNvSpPr>
          <p:nvPr>
            <p:ph type="title" idx="4294967295"/>
          </p:nvPr>
        </p:nvSpPr>
        <p:spPr bwMode="auto">
          <a:xfrm>
            <a:off x="250826" y="303610"/>
            <a:ext cx="3457575" cy="36933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INTERACTIVE TASK 2</a:t>
            </a:r>
          </a:p>
        </p:txBody>
      </p:sp>
    </p:spTree>
    <p:extLst>
      <p:ext uri="{BB962C8B-B14F-4D97-AF65-F5344CB8AC3E}">
        <p14:creationId xmlns:p14="http://schemas.microsoft.com/office/powerpoint/2010/main" val="745583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633C-3FA5-4BE2-AF82-73198CEE0CE9}"/>
              </a:ext>
            </a:extLst>
          </p:cNvPr>
          <p:cNvSpPr>
            <a:spLocks noGrp="1"/>
          </p:cNvSpPr>
          <p:nvPr>
            <p:ph type="title"/>
          </p:nvPr>
        </p:nvSpPr>
        <p:spPr>
          <a:xfrm>
            <a:off x="457200" y="-857250"/>
            <a:ext cx="8229600" cy="857250"/>
          </a:xfrm>
        </p:spPr>
        <p:txBody>
          <a:bodyPr anchor="b"/>
          <a:lstStyle/>
          <a:p>
            <a:r>
              <a:rPr lang="en-NZ" dirty="0"/>
              <a:t>Interactive task reading</a:t>
            </a:r>
          </a:p>
        </p:txBody>
      </p:sp>
      <p:sp>
        <p:nvSpPr>
          <p:cNvPr id="7" name="TextBox 6"/>
          <p:cNvSpPr txBox="1"/>
          <p:nvPr/>
        </p:nvSpPr>
        <p:spPr>
          <a:xfrm>
            <a:off x="539552" y="699542"/>
            <a:ext cx="7632848" cy="3850734"/>
          </a:xfrm>
          <a:prstGeom prst="rect">
            <a:avLst/>
          </a:prstGeom>
          <a:noFill/>
        </p:spPr>
        <p:txBody>
          <a:bodyPr wrap="square" rtlCol="0">
            <a:spAutoFit/>
          </a:bodyPr>
          <a:lstStyle/>
          <a:p>
            <a:pPr>
              <a:lnSpc>
                <a:spcPct val="114000"/>
              </a:lnSpc>
            </a:pPr>
            <a:r>
              <a:rPr lang="en-NZ" dirty="0">
                <a:solidFill>
                  <a:schemeClr val="bg1"/>
                </a:solidFill>
                <a:latin typeface="Verdana" pitchFamily="34" charset="0"/>
              </a:rPr>
              <a:t>Humanistic alternatives to classical organisational theory emerged in the 1930s. Barnard, for instance, saw informal networks as the lifeblood of organisations, enabling effective communication while allowing individuals to flourish </a:t>
            </a:r>
            <a:r>
              <a:rPr lang="en-NZ" dirty="0">
                <a:solidFill>
                  <a:srgbClr val="E4A025"/>
                </a:solidFill>
                <a:latin typeface="Verdana" pitchFamily="34" charset="0"/>
              </a:rPr>
              <a:t>(Gabor and Mahoney, 2013)</a:t>
            </a:r>
            <a:r>
              <a:rPr lang="en-NZ" dirty="0">
                <a:solidFill>
                  <a:schemeClr val="bg1"/>
                </a:solidFill>
                <a:latin typeface="Verdana" pitchFamily="34" charset="0"/>
              </a:rPr>
              <a:t>.</a:t>
            </a:r>
            <a:r>
              <a:rPr lang="en-NZ" dirty="0">
                <a:solidFill>
                  <a:srgbClr val="E4A025"/>
                </a:solidFill>
                <a:latin typeface="Verdana" pitchFamily="34" charset="0"/>
              </a:rPr>
              <a:t> </a:t>
            </a:r>
            <a:r>
              <a:rPr lang="en-NZ" dirty="0">
                <a:solidFill>
                  <a:schemeClr val="bg1"/>
                </a:solidFill>
                <a:latin typeface="Verdana" pitchFamily="34" charset="0"/>
              </a:rPr>
              <a:t>Parker Follett argued that leadership is based on a thorough understanding of the contexts, practices and relationships that allows one to  “grasp a total situation” </a:t>
            </a:r>
            <a:r>
              <a:rPr lang="en-NZ" dirty="0">
                <a:solidFill>
                  <a:srgbClr val="E4A025"/>
                </a:solidFill>
                <a:latin typeface="Verdana" pitchFamily="34" charset="0"/>
              </a:rPr>
              <a:t>(1987, p. 51)</a:t>
            </a:r>
            <a:r>
              <a:rPr lang="en-NZ" dirty="0">
                <a:solidFill>
                  <a:schemeClr val="bg1"/>
                </a:solidFill>
                <a:latin typeface="Verdana" pitchFamily="34" charset="0"/>
              </a:rPr>
              <a:t> and then to ensure that the whole team (including oneself) is following “the invisible leader – the common purpose” </a:t>
            </a:r>
            <a:r>
              <a:rPr lang="en-NZ" dirty="0">
                <a:solidFill>
                  <a:srgbClr val="E4A025"/>
                </a:solidFill>
                <a:latin typeface="Verdana" pitchFamily="34" charset="0"/>
              </a:rPr>
              <a:t>(57)</a:t>
            </a:r>
            <a:r>
              <a:rPr lang="en-NZ" dirty="0">
                <a:solidFill>
                  <a:schemeClr val="bg1"/>
                </a:solidFill>
                <a:latin typeface="Verdana" pitchFamily="34" charset="0"/>
              </a:rPr>
              <a:t>.</a:t>
            </a:r>
            <a:r>
              <a:rPr lang="en-NZ" dirty="0">
                <a:solidFill>
                  <a:srgbClr val="E4A025"/>
                </a:solidFill>
                <a:latin typeface="Verdana" pitchFamily="34" charset="0"/>
              </a:rPr>
              <a:t> </a:t>
            </a:r>
            <a:r>
              <a:rPr lang="en-NZ" dirty="0">
                <a:solidFill>
                  <a:schemeClr val="bg1"/>
                </a:solidFill>
                <a:latin typeface="Verdana" pitchFamily="34" charset="0"/>
              </a:rPr>
              <a:t>It has been argued that this understated form of leadership has become increasingly relevant in modern, team-based organisations </a:t>
            </a:r>
            <a:r>
              <a:rPr lang="en-NZ" dirty="0">
                <a:solidFill>
                  <a:srgbClr val="E4A025"/>
                </a:solidFill>
                <a:latin typeface="Verdana" pitchFamily="34" charset="0"/>
              </a:rPr>
              <a:t>(Chrislip, 2002)</a:t>
            </a:r>
            <a:r>
              <a:rPr lang="en-NZ" dirty="0">
                <a:solidFill>
                  <a:schemeClr val="bg1"/>
                </a:solidFill>
                <a:latin typeface="Verdana" pitchFamily="34" charset="0"/>
              </a:rPr>
              <a:t>.</a:t>
            </a:r>
            <a:endParaRPr lang="en-US" dirty="0">
              <a:solidFill>
                <a:schemeClr val="bg1"/>
              </a:solidFill>
              <a:latin typeface="Verdana" pitchFamily="34" charset="0"/>
            </a:endParaRPr>
          </a:p>
        </p:txBody>
      </p:sp>
    </p:spTree>
    <p:extLst>
      <p:ext uri="{BB962C8B-B14F-4D97-AF65-F5344CB8AC3E}">
        <p14:creationId xmlns:p14="http://schemas.microsoft.com/office/powerpoint/2010/main" val="384516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179512" y="99377"/>
            <a:ext cx="2743059" cy="40011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E4A025"/>
                </a:solidFill>
                <a:effectLst/>
                <a:uLnTx/>
                <a:uFillTx/>
                <a:latin typeface="Verdana" pitchFamily="34" charset="0"/>
                <a:ea typeface="ＭＳ Ｐゴシック" charset="0"/>
                <a:cs typeface="ＭＳ Ｐゴシック" charset="0"/>
              </a:rPr>
              <a:t>Corrected version</a:t>
            </a:r>
            <a:endParaRPr kumimoji="0" lang="en-US" sz="2000" b="1" i="0" u="none" strike="noStrike" kern="1200" cap="none" spc="0" normalizeH="0" baseline="0" noProof="0" dirty="0">
              <a:ln>
                <a:noFill/>
              </a:ln>
              <a:solidFill>
                <a:srgbClr val="E4A025"/>
              </a:solidFill>
              <a:effectLst/>
              <a:uLnTx/>
              <a:uFillTx/>
              <a:latin typeface="Verdana" pitchFamily="34" charset="0"/>
              <a:ea typeface="ＭＳ Ｐゴシック" charset="0"/>
              <a:cs typeface="ＭＳ Ｐゴシック" charset="0"/>
            </a:endParaRPr>
          </a:p>
        </p:txBody>
      </p:sp>
      <p:sp>
        <p:nvSpPr>
          <p:cNvPr id="7" name="TextBox 6"/>
          <p:cNvSpPr txBox="1"/>
          <p:nvPr/>
        </p:nvSpPr>
        <p:spPr>
          <a:xfrm>
            <a:off x="395536" y="605505"/>
            <a:ext cx="8208912" cy="3566041"/>
          </a:xfrm>
          <a:prstGeom prst="rect">
            <a:avLst/>
          </a:prstGeom>
          <a:noFill/>
        </p:spPr>
        <p:txBody>
          <a:bodyPr wrap="square" rtlCol="0" anchor="t">
            <a:spAutoFit/>
          </a:bodyPr>
          <a:lstStyle/>
          <a:p>
            <a:pPr>
              <a:lnSpc>
                <a:spcPct val="114000"/>
              </a:lnSpc>
            </a:pPr>
            <a:r>
              <a:rPr lang="en-NZ" dirty="0">
                <a:solidFill>
                  <a:schemeClr val="bg1"/>
                </a:solidFill>
                <a:latin typeface="Verdana"/>
                <a:ea typeface="ＭＳ Ｐゴシック"/>
              </a:rPr>
              <a:t>Humanistic alternatives to classical organisational theory emerged in the 1930s. Barnard, for instance, saw informal networks as the lifeblood of organisations, enabling effective communication while allowing individuals to flourish </a:t>
            </a:r>
            <a:r>
              <a:rPr lang="en-NZ" b="1" dirty="0">
                <a:solidFill>
                  <a:srgbClr val="E4A025"/>
                </a:solidFill>
                <a:latin typeface="Verdana"/>
                <a:ea typeface="ＭＳ Ｐゴシック"/>
              </a:rPr>
              <a:t>(Gabor &amp; Mahoney, 2013)</a:t>
            </a:r>
            <a:r>
              <a:rPr lang="en-NZ" b="1" dirty="0">
                <a:solidFill>
                  <a:schemeClr val="bg1"/>
                </a:solidFill>
                <a:latin typeface="Verdana"/>
                <a:ea typeface="ＭＳ Ｐゴシック"/>
              </a:rPr>
              <a:t>.</a:t>
            </a:r>
            <a:r>
              <a:rPr lang="en-NZ" b="1" dirty="0">
                <a:solidFill>
                  <a:srgbClr val="E4A025"/>
                </a:solidFill>
                <a:latin typeface="Verdana"/>
                <a:ea typeface="ＭＳ Ｐゴシック"/>
              </a:rPr>
              <a:t> </a:t>
            </a:r>
            <a:r>
              <a:rPr lang="en-NZ" dirty="0">
                <a:solidFill>
                  <a:schemeClr val="bg1"/>
                </a:solidFill>
                <a:latin typeface="Verdana"/>
                <a:ea typeface="ＭＳ Ｐゴシック"/>
              </a:rPr>
              <a:t>Parker Follett </a:t>
            </a:r>
            <a:r>
              <a:rPr lang="en-NZ" b="1" dirty="0">
                <a:solidFill>
                  <a:srgbClr val="E4A025"/>
                </a:solidFill>
                <a:latin typeface="Verdana"/>
                <a:ea typeface="ＭＳ Ｐゴシック"/>
              </a:rPr>
              <a:t>(1987) </a:t>
            </a:r>
            <a:r>
              <a:rPr lang="en-NZ" dirty="0">
                <a:solidFill>
                  <a:schemeClr val="bg1"/>
                </a:solidFill>
                <a:latin typeface="Verdana"/>
                <a:ea typeface="ＭＳ Ｐゴシック"/>
              </a:rPr>
              <a:t>argued that leadership is based on a thorough understanding of the contexts, practices and relationships that allows one to  “grasp a total situation” (p. 51) and then to ensure that the whole team (including oneself) is following “the invisible leader – the common purpose” </a:t>
            </a:r>
            <a:r>
              <a:rPr lang="en-NZ" b="1" dirty="0">
                <a:solidFill>
                  <a:srgbClr val="E4A025"/>
                </a:solidFill>
                <a:latin typeface="Verdana"/>
                <a:ea typeface="ＭＳ Ｐゴシック"/>
              </a:rPr>
              <a:t>(p. 57)</a:t>
            </a:r>
            <a:r>
              <a:rPr lang="en-NZ" b="1" dirty="0">
                <a:solidFill>
                  <a:schemeClr val="bg1"/>
                </a:solidFill>
                <a:latin typeface="Verdana"/>
                <a:ea typeface="ＭＳ Ｐゴシック"/>
              </a:rPr>
              <a:t>.</a:t>
            </a:r>
            <a:r>
              <a:rPr lang="en-NZ" b="1" dirty="0">
                <a:solidFill>
                  <a:srgbClr val="E4A025"/>
                </a:solidFill>
                <a:latin typeface="Verdana"/>
                <a:ea typeface="ＭＳ Ｐゴシック"/>
              </a:rPr>
              <a:t> </a:t>
            </a:r>
            <a:r>
              <a:rPr lang="en-NZ" dirty="0">
                <a:solidFill>
                  <a:schemeClr val="bg1"/>
                </a:solidFill>
                <a:latin typeface="Verdana"/>
                <a:ea typeface="ＭＳ Ｐゴシック"/>
              </a:rPr>
              <a:t>It has been argued that this understated form of leadership has become increasingly relevant in modern, team-based organisations (Chrislip, 2002). </a:t>
            </a:r>
            <a:endParaRPr lang="en-US" dirty="0">
              <a:solidFill>
                <a:schemeClr val="bg1"/>
              </a:solidFill>
              <a:latin typeface="Verdana" pitchFamily="34" charset="0"/>
            </a:endParaRPr>
          </a:p>
        </p:txBody>
      </p:sp>
      <p:sp>
        <p:nvSpPr>
          <p:cNvPr id="4" name="TextBox 3"/>
          <p:cNvSpPr txBox="1"/>
          <p:nvPr/>
        </p:nvSpPr>
        <p:spPr>
          <a:xfrm>
            <a:off x="395537" y="4277564"/>
            <a:ext cx="8640960" cy="646331"/>
          </a:xfrm>
          <a:prstGeom prst="rect">
            <a:avLst/>
          </a:prstGeom>
          <a:noFill/>
        </p:spPr>
        <p:txBody>
          <a:bodyPr wrap="square" rtlCol="0" anchor="t">
            <a:spAutoFit/>
          </a:bodyPr>
          <a:lstStyle/>
          <a:p>
            <a:r>
              <a:rPr lang="en-GB" dirty="0">
                <a:solidFill>
                  <a:schemeClr val="accent6">
                    <a:lumMod val="60000"/>
                    <a:lumOff val="40000"/>
                  </a:schemeClr>
                </a:solidFill>
                <a:latin typeface="Verdana"/>
                <a:ea typeface="ＭＳ Ｐゴシック"/>
              </a:rPr>
              <a:t>These three were incorrect first time! This is how they should have looked</a:t>
            </a:r>
            <a:endParaRPr lang="en-US" dirty="0">
              <a:solidFill>
                <a:schemeClr val="accent6">
                  <a:lumMod val="60000"/>
                  <a:lumOff val="40000"/>
                </a:schemeClr>
              </a:solidFill>
              <a:latin typeface="Verdana" pitchFamily="34" charset="0"/>
            </a:endParaRPr>
          </a:p>
        </p:txBody>
      </p:sp>
    </p:spTree>
    <p:extLst>
      <p:ext uri="{BB962C8B-B14F-4D97-AF65-F5344CB8AC3E}">
        <p14:creationId xmlns:p14="http://schemas.microsoft.com/office/powerpoint/2010/main" val="384516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251520" y="699542"/>
            <a:ext cx="6498895"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E4A025"/>
                </a:solidFill>
                <a:effectLst/>
                <a:uLnTx/>
                <a:uFillTx/>
                <a:latin typeface="Verdana" pitchFamily="34" charset="0"/>
                <a:ea typeface="ＭＳ Ｐゴシック" charset="0"/>
                <a:cs typeface="ＭＳ Ｐゴシック" charset="0"/>
              </a:rPr>
              <a:t>Many authors: In-text citations</a:t>
            </a:r>
          </a:p>
        </p:txBody>
      </p:sp>
      <p:sp>
        <p:nvSpPr>
          <p:cNvPr id="7" name="TextBox 6"/>
          <p:cNvSpPr txBox="1"/>
          <p:nvPr/>
        </p:nvSpPr>
        <p:spPr>
          <a:xfrm>
            <a:off x="467544" y="1635646"/>
            <a:ext cx="8208912" cy="3393237"/>
          </a:xfrm>
          <a:prstGeom prst="rect">
            <a:avLst/>
          </a:prstGeom>
          <a:noFill/>
        </p:spPr>
        <p:txBody>
          <a:bodyPr wrap="square" rtlCol="0">
            <a:spAutoFit/>
          </a:bodyPr>
          <a:lstStyle/>
          <a:p>
            <a:r>
              <a:rPr lang="en-US" sz="2800" dirty="0">
                <a:solidFill>
                  <a:schemeClr val="bg1"/>
                </a:solidFill>
              </a:rPr>
              <a:t>In-text citations for works with three or more authors include only the first author name and “et al.” (which means “and others” in Latin) is used in all citations, including the first in-text citation. For example:</a:t>
            </a:r>
          </a:p>
          <a:p>
            <a:r>
              <a:rPr lang="en-US" sz="2800" dirty="0">
                <a:solidFill>
                  <a:schemeClr val="bg1"/>
                </a:solidFill>
              </a:rPr>
              <a:t>(Smith et al., 2019).</a:t>
            </a:r>
          </a:p>
          <a:p>
            <a:r>
              <a:rPr lang="en-US" sz="2800" dirty="0">
                <a:solidFill>
                  <a:schemeClr val="bg1"/>
                </a:solidFill>
              </a:rPr>
              <a:t>Smith et al. (2019).</a:t>
            </a:r>
          </a:p>
          <a:p>
            <a:pPr>
              <a:lnSpc>
                <a:spcPct val="114000"/>
              </a:lnSpc>
            </a:pPr>
            <a:endParaRPr lang="en-US" dirty="0">
              <a:solidFill>
                <a:schemeClr val="bg1"/>
              </a:solidFill>
              <a:latin typeface="Verdana" pitchFamily="34" charset="0"/>
            </a:endParaRPr>
          </a:p>
        </p:txBody>
      </p:sp>
    </p:spTree>
    <p:extLst>
      <p:ext uri="{BB962C8B-B14F-4D97-AF65-F5344CB8AC3E}">
        <p14:creationId xmlns:p14="http://schemas.microsoft.com/office/powerpoint/2010/main" val="848733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7056" y="4155926"/>
            <a:ext cx="7957392" cy="537852"/>
          </a:xfrm>
        </p:spPr>
        <p:txBody>
          <a:bodyPr/>
          <a:lstStyle/>
          <a:p>
            <a:pPr algn="ctr"/>
            <a:r>
              <a:rPr lang="en-NZ" b="1" dirty="0">
                <a:latin typeface="Verdana" panose="020B0604030504040204" pitchFamily="34" charset="0"/>
                <a:ea typeface="Verdana" panose="020B0604030504040204" pitchFamily="34" charset="0"/>
                <a:cs typeface="Verdana" panose="020B0604030504040204" pitchFamily="34" charset="0"/>
              </a:rPr>
              <a:t>How to write end-of-text references in APA style</a:t>
            </a:r>
          </a:p>
        </p:txBody>
      </p:sp>
      <p:pic>
        <p:nvPicPr>
          <p:cNvPr id="4"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250032"/>
            <a:ext cx="3584575" cy="76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p:cNvSpPr txBox="1">
            <a:spLocks noChangeArrowheads="1"/>
          </p:cNvSpPr>
          <p:nvPr/>
        </p:nvSpPr>
        <p:spPr bwMode="auto">
          <a:xfrm>
            <a:off x="250826" y="303610"/>
            <a:ext cx="3457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sz="2000" dirty="0">
                <a:solidFill>
                  <a:srgbClr val="FFFFFF"/>
                </a:solidFill>
                <a:latin typeface="Verdana" panose="020B0604030504040204" pitchFamily="34" charset="0"/>
                <a:ea typeface="Verdana" panose="020B0604030504040204" pitchFamily="34" charset="0"/>
                <a:cs typeface="Verdana" panose="020B0604030504040204" pitchFamily="34" charset="0"/>
              </a:rPr>
              <a:t>PART 3</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3418" y="1347616"/>
            <a:ext cx="3677163" cy="2448267"/>
          </a:xfrm>
          <a:prstGeom prst="rect">
            <a:avLst/>
          </a:prstGeom>
        </p:spPr>
      </p:pic>
    </p:spTree>
    <p:extLst>
      <p:ext uri="{BB962C8B-B14F-4D97-AF65-F5344CB8AC3E}">
        <p14:creationId xmlns:p14="http://schemas.microsoft.com/office/powerpoint/2010/main" val="3324250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CC92-4385-4B6F-A173-CA4381705275}"/>
              </a:ext>
            </a:extLst>
          </p:cNvPr>
          <p:cNvSpPr>
            <a:spLocks noGrp="1"/>
          </p:cNvSpPr>
          <p:nvPr>
            <p:ph type="title"/>
          </p:nvPr>
        </p:nvSpPr>
        <p:spPr>
          <a:xfrm>
            <a:off x="457200" y="-857250"/>
            <a:ext cx="8229600" cy="857250"/>
          </a:xfrm>
        </p:spPr>
        <p:txBody>
          <a:bodyPr anchor="b"/>
          <a:lstStyle/>
          <a:p>
            <a:r>
              <a:rPr lang="en-NZ" dirty="0"/>
              <a:t>Examples of sources</a:t>
            </a:r>
          </a:p>
        </p:txBody>
      </p:sp>
      <p:sp>
        <p:nvSpPr>
          <p:cNvPr id="7" name="TextBox 6"/>
          <p:cNvSpPr txBox="1"/>
          <p:nvPr/>
        </p:nvSpPr>
        <p:spPr>
          <a:xfrm>
            <a:off x="251521" y="483518"/>
            <a:ext cx="6955750" cy="707886"/>
          </a:xfrm>
          <a:prstGeom prst="rect">
            <a:avLst/>
          </a:prstGeom>
          <a:noFill/>
        </p:spPr>
        <p:txBody>
          <a:bodyPr wrap="none" rtlCol="0">
            <a:spAutoFit/>
          </a:bodyPr>
          <a:lstStyle/>
          <a:p>
            <a:r>
              <a:rPr lang="en-GB" sz="2000" b="1" dirty="0">
                <a:solidFill>
                  <a:srgbClr val="E4A025"/>
                </a:solidFill>
                <a:latin typeface="Verdana" pitchFamily="34" charset="0"/>
              </a:rPr>
              <a:t>The most common references are to these four</a:t>
            </a:r>
          </a:p>
          <a:p>
            <a:r>
              <a:rPr lang="en-GB" sz="2000" b="1" dirty="0">
                <a:solidFill>
                  <a:srgbClr val="E4A025"/>
                </a:solidFill>
                <a:latin typeface="Verdana" pitchFamily="34" charset="0"/>
              </a:rPr>
              <a:t>types of expert source:</a:t>
            </a:r>
            <a:endParaRPr lang="en-US" sz="2000" b="1" dirty="0">
              <a:solidFill>
                <a:srgbClr val="E4A025"/>
              </a:solidFill>
              <a:latin typeface="Verdana" pitchFamily="34" charset="0"/>
            </a:endParaRPr>
          </a:p>
        </p:txBody>
      </p:sp>
      <p:sp>
        <p:nvSpPr>
          <p:cNvPr id="3" name="TextBox 2"/>
          <p:cNvSpPr txBox="1"/>
          <p:nvPr/>
        </p:nvSpPr>
        <p:spPr>
          <a:xfrm>
            <a:off x="251521" y="1694408"/>
            <a:ext cx="1093569" cy="369332"/>
          </a:xfrm>
          <a:prstGeom prst="rect">
            <a:avLst/>
          </a:prstGeom>
          <a:noFill/>
        </p:spPr>
        <p:txBody>
          <a:bodyPr wrap="none" rtlCol="0">
            <a:spAutoFit/>
          </a:bodyPr>
          <a:lstStyle/>
          <a:p>
            <a:r>
              <a:rPr lang="en-NZ" b="1" dirty="0">
                <a:solidFill>
                  <a:schemeClr val="bg1"/>
                </a:solidFill>
                <a:latin typeface="Verdana" panose="020B0604030504040204" pitchFamily="34" charset="0"/>
                <a:ea typeface="Verdana" panose="020B0604030504040204" pitchFamily="34" charset="0"/>
                <a:cs typeface="Verdana" panose="020B0604030504040204" pitchFamily="34" charset="0"/>
              </a:rPr>
              <a:t>BOOKS</a:t>
            </a:r>
          </a:p>
        </p:txBody>
      </p:sp>
      <p:pic>
        <p:nvPicPr>
          <p:cNvPr id="3074" name="Picture 2" descr="Books, Education, School, Literature, Know, Readi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688" y="1373253"/>
            <a:ext cx="1646217" cy="12346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95936" y="1667418"/>
            <a:ext cx="2154757" cy="646331"/>
          </a:xfrm>
          <a:prstGeom prst="rect">
            <a:avLst/>
          </a:prstGeom>
          <a:noFill/>
        </p:spPr>
        <p:txBody>
          <a:bodyPr wrap="none" rtlCol="0">
            <a:spAutoFit/>
          </a:bodyPr>
          <a:lstStyle/>
          <a:p>
            <a:r>
              <a:rPr lang="en-NZ" b="1" dirty="0">
                <a:solidFill>
                  <a:schemeClr val="bg1"/>
                </a:solidFill>
                <a:latin typeface="Verdana" panose="020B0604030504040204" pitchFamily="34" charset="0"/>
                <a:ea typeface="Verdana" panose="020B0604030504040204" pitchFamily="34" charset="0"/>
                <a:cs typeface="Verdana" panose="020B0604030504040204" pitchFamily="34" charset="0"/>
              </a:rPr>
              <a:t>CHAPTERS IN </a:t>
            </a:r>
          </a:p>
          <a:p>
            <a:r>
              <a:rPr lang="en-NZ" b="1" dirty="0">
                <a:solidFill>
                  <a:schemeClr val="bg1"/>
                </a:solidFill>
                <a:latin typeface="Verdana" panose="020B0604030504040204" pitchFamily="34" charset="0"/>
                <a:ea typeface="Verdana" panose="020B0604030504040204" pitchFamily="34" charset="0"/>
                <a:cs typeface="Verdana" panose="020B0604030504040204" pitchFamily="34" charset="0"/>
              </a:rPr>
              <a:t>EDITED BOOKS</a:t>
            </a:r>
          </a:p>
        </p:txBody>
      </p:sp>
      <p:pic>
        <p:nvPicPr>
          <p:cNvPr id="3076" name="Picture 4" descr="Book, Reading, Research, Chapter, Open Book, Word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28184" y="1398892"/>
            <a:ext cx="2103794" cy="11833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55575" y="3411157"/>
            <a:ext cx="2367956" cy="1200329"/>
          </a:xfrm>
          <a:prstGeom prst="rect">
            <a:avLst/>
          </a:prstGeom>
          <a:noFill/>
        </p:spPr>
        <p:txBody>
          <a:bodyPr wrap="none" rtlCol="0">
            <a:spAutoFit/>
          </a:bodyPr>
          <a:lstStyle/>
          <a:p>
            <a:r>
              <a:rPr lang="en-NZ" b="1" dirty="0">
                <a:solidFill>
                  <a:schemeClr val="bg1"/>
                </a:solidFill>
                <a:latin typeface="Verdana" panose="020B0604030504040204" pitchFamily="34" charset="0"/>
                <a:ea typeface="Verdana" panose="020B0604030504040204" pitchFamily="34" charset="0"/>
                <a:cs typeface="Verdana" panose="020B0604030504040204" pitchFamily="34" charset="0"/>
              </a:rPr>
              <a:t>ARTICLES IN</a:t>
            </a:r>
          </a:p>
          <a:p>
            <a:r>
              <a:rPr lang="en-NZ" b="1" dirty="0">
                <a:solidFill>
                  <a:schemeClr val="bg1"/>
                </a:solidFill>
                <a:latin typeface="Verdana" panose="020B0604030504040204" pitchFamily="34" charset="0"/>
                <a:ea typeface="Verdana" panose="020B0604030504040204" pitchFamily="34" charset="0"/>
                <a:cs typeface="Verdana" panose="020B0604030504040204" pitchFamily="34" charset="0"/>
              </a:rPr>
              <a:t>SCHOLARLY, </a:t>
            </a:r>
          </a:p>
          <a:p>
            <a:r>
              <a:rPr lang="en-NZ" b="1" dirty="0">
                <a:solidFill>
                  <a:schemeClr val="bg1"/>
                </a:solidFill>
                <a:latin typeface="Verdana" panose="020B0604030504040204" pitchFamily="34" charset="0"/>
                <a:ea typeface="Verdana" panose="020B0604030504040204" pitchFamily="34" charset="0"/>
                <a:cs typeface="Verdana" panose="020B0604030504040204" pitchFamily="34" charset="0"/>
              </a:rPr>
              <a:t>PEER-REVIEWED</a:t>
            </a:r>
          </a:p>
          <a:p>
            <a:r>
              <a:rPr lang="en-NZ" b="1" dirty="0">
                <a:solidFill>
                  <a:schemeClr val="bg1"/>
                </a:solidFill>
                <a:latin typeface="Verdana" panose="020B0604030504040204" pitchFamily="34" charset="0"/>
                <a:ea typeface="Verdana" panose="020B0604030504040204" pitchFamily="34" charset="0"/>
                <a:cs typeface="Verdana" panose="020B0604030504040204" pitchFamily="34" charset="0"/>
              </a:rPr>
              <a:t>JOURNALS</a:t>
            </a:r>
          </a:p>
        </p:txBody>
      </p:sp>
      <p:pic>
        <p:nvPicPr>
          <p:cNvPr id="3085" name="Picture 13" descr="Image result for American Behavioral Scientis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27784" y="3172820"/>
            <a:ext cx="1429757" cy="142975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427984" y="3439620"/>
            <a:ext cx="1545616" cy="646331"/>
          </a:xfrm>
          <a:prstGeom prst="rect">
            <a:avLst/>
          </a:prstGeom>
          <a:noFill/>
        </p:spPr>
        <p:txBody>
          <a:bodyPr wrap="none" rtlCol="0">
            <a:spAutoFit/>
          </a:bodyPr>
          <a:lstStyle/>
          <a:p>
            <a:r>
              <a:rPr lang="en-NZ" b="1" dirty="0">
                <a:solidFill>
                  <a:schemeClr val="bg1"/>
                </a:solidFill>
                <a:latin typeface="Verdana" panose="020B0604030504040204" pitchFamily="34" charset="0"/>
                <a:ea typeface="Verdana" panose="020B0604030504040204" pitchFamily="34" charset="0"/>
                <a:cs typeface="Verdana" panose="020B0604030504040204" pitchFamily="34" charset="0"/>
              </a:rPr>
              <a:t>CREDIBLE</a:t>
            </a:r>
          </a:p>
          <a:p>
            <a:r>
              <a:rPr lang="en-NZ" b="1" dirty="0">
                <a:solidFill>
                  <a:schemeClr val="bg1"/>
                </a:solidFill>
                <a:latin typeface="Verdana" panose="020B0604030504040204" pitchFamily="34" charset="0"/>
                <a:ea typeface="Verdana" panose="020B0604030504040204" pitchFamily="34" charset="0"/>
                <a:cs typeface="Verdana" panose="020B0604030504040204" pitchFamily="34" charset="0"/>
              </a:rPr>
              <a:t>WEBSITES</a:t>
            </a:r>
          </a:p>
        </p:txBody>
      </p:sp>
      <p:pic>
        <p:nvPicPr>
          <p:cNvPr id="3086" name="Picture 14" descr="Logo for StatsN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7" y="3228114"/>
            <a:ext cx="2411613" cy="107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393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9552" y="1318023"/>
            <a:ext cx="8424936" cy="3277820"/>
          </a:xfrm>
          <a:prstGeom prst="rect">
            <a:avLst/>
          </a:prstGeom>
          <a:noFill/>
        </p:spPr>
        <p:txBody>
          <a:bodyPr wrap="square" rtlCol="0">
            <a:spAutoFit/>
          </a:bodyPr>
          <a:lstStyle/>
          <a:p>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You’re going to see an APA reference list which includes all of these types of sources.</a:t>
            </a:r>
          </a:p>
          <a:p>
            <a:endParaRPr lang="en-NZ"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000" b="1" dirty="0">
                <a:solidFill>
                  <a:srgbClr val="E4A024"/>
                </a:solidFill>
                <a:latin typeface="Verdana" panose="020B0604030504040204" pitchFamily="34" charset="0"/>
                <a:ea typeface="Verdana" panose="020B0604030504040204" pitchFamily="34" charset="0"/>
                <a:cs typeface="Verdana" panose="020B0604030504040204" pitchFamily="34" charset="0"/>
              </a:rPr>
              <a:t>Write:</a:t>
            </a:r>
          </a:p>
          <a:p>
            <a:endParaRPr lang="en-NZ"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Which of the four types of source appears more than once.</a:t>
            </a:r>
          </a:p>
          <a:p>
            <a:pPr marL="342900" indent="-342900">
              <a:buFont typeface="Arial" panose="020B0604020202020204" pitchFamily="34" charset="0"/>
              <a:buChar char="•"/>
            </a:pPr>
            <a:endParaRPr lang="en-NZ"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000" b="1" dirty="0">
                <a:solidFill>
                  <a:srgbClr val="E4A024"/>
                </a:solidFill>
                <a:latin typeface="Verdana" panose="020B0604030504040204" pitchFamily="34" charset="0"/>
                <a:ea typeface="Verdana" panose="020B0604030504040204" pitchFamily="34" charset="0"/>
                <a:cs typeface="Verdana" panose="020B0604030504040204" pitchFamily="34" charset="0"/>
              </a:rPr>
              <a:t>Think about:</a:t>
            </a:r>
          </a:p>
          <a:p>
            <a:pPr marL="342900" indent="-342900">
              <a:buFont typeface="Arial" panose="020B0604020202020204" pitchFamily="34" charset="0"/>
              <a:buChar char="•"/>
            </a:pPr>
            <a:endParaRPr lang="en-NZ"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The order of the references.</a:t>
            </a:r>
          </a:p>
          <a:p>
            <a:pPr marL="342900" indent="-342900">
              <a:buFont typeface="Arial" panose="020B0604020202020204" pitchFamily="34" charset="0"/>
              <a:buChar char="•"/>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Where the different lines start.</a:t>
            </a:r>
          </a:p>
          <a:p>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5">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250032"/>
            <a:ext cx="3584575" cy="76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descr="heading: interactive task 3&#10;"/>
          <p:cNvSpPr txBox="1">
            <a:spLocks noGrp="1" noChangeArrowheads="1"/>
          </p:cNvSpPr>
          <p:nvPr>
            <p:ph type="title" idx="4294967295"/>
          </p:nvPr>
        </p:nvSpPr>
        <p:spPr bwMode="auto">
          <a:xfrm>
            <a:off x="250826" y="303610"/>
            <a:ext cx="3457575" cy="40011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INTERACTIVE TASK 3</a:t>
            </a:r>
          </a:p>
        </p:txBody>
      </p:sp>
    </p:spTree>
    <p:extLst>
      <p:ext uri="{BB962C8B-B14F-4D97-AF65-F5344CB8AC3E}">
        <p14:creationId xmlns:p14="http://schemas.microsoft.com/office/powerpoint/2010/main" val="4042602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227934"/>
            <a:ext cx="7344816" cy="537852"/>
          </a:xfrm>
        </p:spPr>
        <p:txBody>
          <a:bodyPr/>
          <a:lstStyle/>
          <a:p>
            <a:r>
              <a:rPr lang="en-NZ" b="1" dirty="0">
                <a:latin typeface="Verdana" panose="020B0604030504040204" pitchFamily="34" charset="0"/>
                <a:ea typeface="Verdana" panose="020B0604030504040204" pitchFamily="34" charset="0"/>
                <a:cs typeface="Verdana" panose="020B0604030504040204" pitchFamily="34" charset="0"/>
              </a:rPr>
              <a:t>When do you need to include citations?</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7704" y="1059582"/>
            <a:ext cx="4529426" cy="30243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250032"/>
            <a:ext cx="3584575" cy="76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descr="Box that says Part 1&#10;"/>
          <p:cNvSpPr txBox="1">
            <a:spLocks noChangeArrowheads="1"/>
          </p:cNvSpPr>
          <p:nvPr/>
        </p:nvSpPr>
        <p:spPr bwMode="auto">
          <a:xfrm>
            <a:off x="250826" y="303610"/>
            <a:ext cx="3457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sz="2000" dirty="0">
                <a:solidFill>
                  <a:srgbClr val="FFFFFF"/>
                </a:solidFill>
                <a:latin typeface="Verdana" panose="020B0604030504040204" pitchFamily="34" charset="0"/>
                <a:ea typeface="Verdana" panose="020B0604030504040204" pitchFamily="34" charset="0"/>
                <a:cs typeface="Verdana" panose="020B0604030504040204" pitchFamily="34" charset="0"/>
              </a:rPr>
              <a:t>PART 1</a:t>
            </a:r>
          </a:p>
        </p:txBody>
      </p:sp>
    </p:spTree>
    <p:extLst>
      <p:ext uri="{BB962C8B-B14F-4D97-AF65-F5344CB8AC3E}">
        <p14:creationId xmlns:p14="http://schemas.microsoft.com/office/powerpoint/2010/main" val="2654503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3E2F-940D-4848-B0B6-45EE7C8F58FD}"/>
              </a:ext>
            </a:extLst>
          </p:cNvPr>
          <p:cNvSpPr>
            <a:spLocks noGrp="1"/>
          </p:cNvSpPr>
          <p:nvPr>
            <p:ph type="title"/>
          </p:nvPr>
        </p:nvSpPr>
        <p:spPr>
          <a:xfrm>
            <a:off x="457200" y="-857250"/>
            <a:ext cx="8229600" cy="857250"/>
          </a:xfrm>
        </p:spPr>
        <p:txBody>
          <a:bodyPr anchor="b"/>
          <a:lstStyle/>
          <a:p>
            <a:r>
              <a:rPr lang="en-NZ" dirty="0"/>
              <a:t>Example reference list</a:t>
            </a:r>
          </a:p>
        </p:txBody>
      </p:sp>
      <p:sp>
        <p:nvSpPr>
          <p:cNvPr id="19" name="Rectangle 18"/>
          <p:cNvSpPr/>
          <p:nvPr/>
        </p:nvSpPr>
        <p:spPr>
          <a:xfrm>
            <a:off x="1331640" y="311408"/>
            <a:ext cx="7812360" cy="3847207"/>
          </a:xfrm>
          <a:prstGeom prst="rect">
            <a:avLst/>
          </a:prstGeom>
          <a:noFill/>
        </p:spPr>
        <p:txBody>
          <a:bodyPr wrap="square">
            <a:spAutoFit/>
          </a:bodyPr>
          <a:lstStyle/>
          <a:p>
            <a:pPr marL="324000" indent="-342900" algn="ctr"/>
            <a:r>
              <a:rPr lang="en-GB" sz="1600" b="1" dirty="0">
                <a:solidFill>
                  <a:schemeClr val="bg1"/>
                </a:solidFill>
                <a:latin typeface="Verdana" pitchFamily="34" charset="0"/>
              </a:rPr>
              <a:t>References</a:t>
            </a:r>
            <a:endParaRPr lang="en-US" sz="1600" b="1" dirty="0">
              <a:solidFill>
                <a:schemeClr val="bg1"/>
              </a:solidFill>
              <a:latin typeface="Verdana" pitchFamily="34" charset="0"/>
            </a:endParaRPr>
          </a:p>
          <a:p>
            <a:pPr marL="324000" indent="-342900"/>
            <a:endParaRPr lang="en-US" sz="1600" dirty="0">
              <a:solidFill>
                <a:schemeClr val="bg1"/>
              </a:solidFill>
              <a:latin typeface="Verdana" pitchFamily="34" charset="0"/>
            </a:endParaRPr>
          </a:p>
          <a:p>
            <a:pPr marL="324000" indent="-342900"/>
            <a:r>
              <a:rPr lang="en-US" sz="1600" dirty="0" err="1">
                <a:solidFill>
                  <a:schemeClr val="bg1"/>
                </a:solidFill>
                <a:latin typeface="Verdana" pitchFamily="34" charset="0"/>
              </a:rPr>
              <a:t>Biggins</a:t>
            </a:r>
            <a:r>
              <a:rPr lang="en-US" sz="1600" dirty="0">
                <a:solidFill>
                  <a:schemeClr val="bg1"/>
                </a:solidFill>
                <a:latin typeface="Verdana" pitchFamily="34" charset="0"/>
              </a:rPr>
              <a:t>, G. (2009). Why I became a social worker. In P. Te </a:t>
            </a:r>
            <a:r>
              <a:rPr lang="en-US" sz="1600" dirty="0" err="1">
                <a:solidFill>
                  <a:schemeClr val="bg1"/>
                </a:solidFill>
                <a:latin typeface="Verdana" pitchFamily="34" charset="0"/>
              </a:rPr>
              <a:t>Ara</a:t>
            </a:r>
            <a:r>
              <a:rPr lang="en-US" sz="1600" dirty="0">
                <a:solidFill>
                  <a:schemeClr val="bg1"/>
                </a:solidFill>
                <a:latin typeface="Verdana" pitchFamily="34" charset="0"/>
              </a:rPr>
              <a:t> &amp; T. Rogers (Eds.), </a:t>
            </a:r>
            <a:r>
              <a:rPr lang="en-US" sz="1600" i="1" dirty="0">
                <a:solidFill>
                  <a:schemeClr val="bg1"/>
                </a:solidFill>
                <a:latin typeface="Verdana" pitchFamily="34" charset="0"/>
              </a:rPr>
              <a:t>Social work and social workers in New Zealand/Aotearoa </a:t>
            </a:r>
            <a:r>
              <a:rPr lang="en-US" sz="1600" dirty="0">
                <a:solidFill>
                  <a:schemeClr val="bg1"/>
                </a:solidFill>
                <a:latin typeface="Verdana" pitchFamily="34" charset="0"/>
              </a:rPr>
              <a:t>(pp. 102-120). Insight Press.</a:t>
            </a:r>
          </a:p>
          <a:p>
            <a:pPr marL="324000" indent="-342900"/>
            <a:endParaRPr lang="en-NZ" sz="900" dirty="0">
              <a:solidFill>
                <a:schemeClr val="bg1"/>
              </a:solidFill>
              <a:latin typeface="Verdana" pitchFamily="34" charset="0"/>
            </a:endParaRPr>
          </a:p>
          <a:p>
            <a:pPr marL="257175" indent="-257175"/>
            <a:r>
              <a:rPr lang="en-US" sz="1600" dirty="0">
                <a:solidFill>
                  <a:schemeClr val="bg1"/>
                </a:solidFill>
                <a:latin typeface="Verdana" pitchFamily="34" charset="0"/>
              </a:rPr>
              <a:t>Hamel, G. (2000). </a:t>
            </a:r>
            <a:r>
              <a:rPr lang="en-US" sz="1600" i="1" dirty="0">
                <a:solidFill>
                  <a:schemeClr val="bg1"/>
                </a:solidFill>
                <a:latin typeface="Verdana" pitchFamily="34" charset="0"/>
              </a:rPr>
              <a:t>Leading the revolution.</a:t>
            </a:r>
            <a:r>
              <a:rPr lang="en-US" sz="1600" dirty="0">
                <a:solidFill>
                  <a:schemeClr val="bg1"/>
                </a:solidFill>
                <a:latin typeface="Verdana" pitchFamily="34" charset="0"/>
              </a:rPr>
              <a:t> Harvard Business School Press.</a:t>
            </a:r>
            <a:endParaRPr lang="en-NZ" sz="1600" dirty="0">
              <a:solidFill>
                <a:schemeClr val="bg1"/>
              </a:solidFill>
              <a:latin typeface="Verdana" pitchFamily="34" charset="0"/>
            </a:endParaRPr>
          </a:p>
          <a:p>
            <a:pPr marL="257175" indent="-257175"/>
            <a:endParaRPr lang="en-NZ" sz="900" dirty="0">
              <a:solidFill>
                <a:schemeClr val="bg1"/>
              </a:solidFill>
              <a:latin typeface="Verdana" pitchFamily="34" charset="0"/>
            </a:endParaRPr>
          </a:p>
          <a:p>
            <a:pPr marL="257175" indent="-257175"/>
            <a:r>
              <a:rPr lang="en-NZ" sz="1600" dirty="0">
                <a:solidFill>
                  <a:schemeClr val="bg1"/>
                </a:solidFill>
                <a:latin typeface="Verdana" pitchFamily="34" charset="0"/>
              </a:rPr>
              <a:t>Hubbard, J., Thomas, C., &amp; </a:t>
            </a:r>
            <a:r>
              <a:rPr lang="en-NZ" sz="1600" dirty="0" err="1">
                <a:solidFill>
                  <a:schemeClr val="bg1"/>
                </a:solidFill>
                <a:latin typeface="Verdana" pitchFamily="34" charset="0"/>
              </a:rPr>
              <a:t>Varnham</a:t>
            </a:r>
            <a:r>
              <a:rPr lang="en-NZ" sz="1600" dirty="0">
                <a:solidFill>
                  <a:schemeClr val="bg1"/>
                </a:solidFill>
                <a:latin typeface="Verdana" pitchFamily="34" charset="0"/>
              </a:rPr>
              <a:t>, S. (2001). </a:t>
            </a:r>
            <a:r>
              <a:rPr lang="en-NZ" sz="1600" i="1" dirty="0">
                <a:solidFill>
                  <a:schemeClr val="bg1"/>
                </a:solidFill>
                <a:latin typeface="Verdana" pitchFamily="34" charset="0"/>
              </a:rPr>
              <a:t>Principles of law for New Zealand business students </a:t>
            </a:r>
            <a:r>
              <a:rPr lang="en-NZ" sz="1600" dirty="0">
                <a:solidFill>
                  <a:schemeClr val="bg1"/>
                </a:solidFill>
                <a:latin typeface="Verdana" pitchFamily="34" charset="0"/>
              </a:rPr>
              <a:t>(2</a:t>
            </a:r>
            <a:r>
              <a:rPr lang="en-NZ" sz="1600" baseline="30000" dirty="0">
                <a:solidFill>
                  <a:schemeClr val="bg1"/>
                </a:solidFill>
                <a:latin typeface="Verdana" pitchFamily="34" charset="0"/>
              </a:rPr>
              <a:t>nd</a:t>
            </a:r>
            <a:r>
              <a:rPr lang="en-NZ" sz="1600" dirty="0">
                <a:solidFill>
                  <a:schemeClr val="bg1"/>
                </a:solidFill>
                <a:latin typeface="Verdana" pitchFamily="34" charset="0"/>
              </a:rPr>
              <a:t> ed.). Pearson Education.</a:t>
            </a:r>
            <a:r>
              <a:rPr lang="en-US" sz="1600" dirty="0">
                <a:solidFill>
                  <a:schemeClr val="bg1"/>
                </a:solidFill>
                <a:latin typeface="Verdana" pitchFamily="34" charset="0"/>
                <a:ea typeface="ＭＳ Ｐゴシック" pitchFamily="34" charset="-128"/>
                <a:cs typeface="Times New Roman" pitchFamily="68" charset="0"/>
              </a:rPr>
              <a:t> </a:t>
            </a:r>
          </a:p>
          <a:p>
            <a:pPr marL="257175" indent="-257175"/>
            <a:endParaRPr lang="en-US" sz="900" dirty="0">
              <a:solidFill>
                <a:schemeClr val="bg1"/>
              </a:solidFill>
              <a:latin typeface="Verdana" pitchFamily="34" charset="0"/>
              <a:ea typeface="ＭＳ Ｐゴシック" pitchFamily="34" charset="-128"/>
              <a:cs typeface="Times New Roman" pitchFamily="68" charset="0"/>
            </a:endParaRPr>
          </a:p>
          <a:p>
            <a:pPr marL="257175" indent="-257175"/>
            <a:r>
              <a:rPr lang="en-US" sz="1600" dirty="0">
                <a:solidFill>
                  <a:schemeClr val="bg1"/>
                </a:solidFill>
                <a:latin typeface="Verdana" pitchFamily="34" charset="0"/>
                <a:ea typeface="ＭＳ Ｐゴシック" pitchFamily="34" charset="-128"/>
                <a:cs typeface="Times New Roman" pitchFamily="68" charset="0"/>
              </a:rPr>
              <a:t>Silverblatt, A. (2004). Media as a social institution. </a:t>
            </a:r>
            <a:r>
              <a:rPr lang="en-US" sz="1600" i="1" dirty="0">
                <a:solidFill>
                  <a:schemeClr val="bg1"/>
                </a:solidFill>
                <a:latin typeface="Verdana" pitchFamily="34" charset="0"/>
                <a:ea typeface="ＭＳ Ｐゴシック" pitchFamily="34" charset="-128"/>
                <a:cs typeface="Times New Roman" pitchFamily="68" charset="0"/>
              </a:rPr>
              <a:t>American Behavioral Scientist, 48</a:t>
            </a:r>
            <a:r>
              <a:rPr lang="en-US" sz="1600" dirty="0">
                <a:solidFill>
                  <a:schemeClr val="bg1"/>
                </a:solidFill>
                <a:latin typeface="Verdana" pitchFamily="34" charset="0"/>
                <a:ea typeface="ＭＳ Ｐゴシック" pitchFamily="34" charset="-128"/>
                <a:cs typeface="Times New Roman" pitchFamily="68" charset="0"/>
              </a:rPr>
              <a:t>(1), 35-42. </a:t>
            </a:r>
            <a:r>
              <a:rPr lang="en-US" sz="1600" dirty="0">
                <a:solidFill>
                  <a:schemeClr val="bg1"/>
                </a:solidFill>
              </a:rPr>
              <a:t>https://doi:</a:t>
            </a:r>
            <a:r>
              <a:rPr lang="en-NZ" sz="1600" dirty="0">
                <a:solidFill>
                  <a:schemeClr val="bg1"/>
                </a:solidFill>
              </a:rPr>
              <a:t>10.1080/09585190802707433</a:t>
            </a:r>
            <a:r>
              <a:rPr lang="en-US" sz="1600" dirty="0">
                <a:solidFill>
                  <a:schemeClr val="bg1"/>
                </a:solidFill>
                <a:latin typeface="Verdana" pitchFamily="34" charset="0"/>
                <a:ea typeface="ＭＳ Ｐゴシック" pitchFamily="34" charset="-128"/>
                <a:cs typeface="Times New Roman" pitchFamily="68" charset="0"/>
              </a:rPr>
              <a:t> </a:t>
            </a:r>
          </a:p>
          <a:p>
            <a:pPr marL="257175" indent="-257175"/>
            <a:endParaRPr lang="en-US" sz="900" dirty="0">
              <a:solidFill>
                <a:schemeClr val="bg1"/>
              </a:solidFill>
              <a:latin typeface="Verdana" pitchFamily="34" charset="0"/>
              <a:ea typeface="ＭＳ Ｐゴシック" pitchFamily="34" charset="-128"/>
              <a:cs typeface="Times New Roman" pitchFamily="68" charset="0"/>
            </a:endParaRPr>
          </a:p>
          <a:p>
            <a:pPr marL="257175" indent="-257175"/>
            <a:r>
              <a:rPr lang="en-US" sz="1600" dirty="0">
                <a:solidFill>
                  <a:schemeClr val="bg1"/>
                </a:solidFill>
                <a:latin typeface="Verdana" pitchFamily="34" charset="0"/>
                <a:ea typeface="ＭＳ Ｐゴシック" pitchFamily="34" charset="-128"/>
                <a:cs typeface="Times New Roman" pitchFamily="68" charset="0"/>
              </a:rPr>
              <a:t>Statistics New Zealand. (2009). Mapping trends in the Auckland region</a:t>
            </a:r>
            <a:r>
              <a:rPr lang="en-US" sz="1600" i="1" dirty="0">
                <a:solidFill>
                  <a:schemeClr val="bg1"/>
                </a:solidFill>
                <a:latin typeface="Verdana" pitchFamily="34" charset="0"/>
                <a:ea typeface="ＭＳ Ｐゴシック" pitchFamily="34" charset="-128"/>
                <a:cs typeface="Times New Roman" pitchFamily="68" charset="0"/>
              </a:rPr>
              <a:t>. </a:t>
            </a:r>
            <a:r>
              <a:rPr lang="en-US" sz="1600" dirty="0">
                <a:solidFill>
                  <a:schemeClr val="bg1"/>
                </a:solidFill>
                <a:latin typeface="Verdana" pitchFamily="34" charset="0"/>
                <a:ea typeface="ＭＳ Ｐゴシック" pitchFamily="34" charset="-128"/>
                <a:cs typeface="Times New Roman" pitchFamily="68" charset="0"/>
              </a:rPr>
              <a:t>http://www.stats.govt.nz/Publications/PopulationStatistics/mapping-trends-in-the-auckland-region.aspx</a:t>
            </a:r>
            <a:endParaRPr lang="en-NZ" sz="1600" dirty="0">
              <a:solidFill>
                <a:schemeClr val="bg1"/>
              </a:solidFill>
              <a:latin typeface="Verdana" pitchFamily="34" charset="0"/>
            </a:endParaRPr>
          </a:p>
        </p:txBody>
      </p:sp>
      <p:pic>
        <p:nvPicPr>
          <p:cNvPr id="23" name="Picture 4" descr="Book, Reading, Research, Chapter, Open Book, Word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3323" y="915566"/>
            <a:ext cx="1180855" cy="6642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Books, Education, School, Literature, Know, Readi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1779662"/>
            <a:ext cx="924463" cy="6933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ooks, Education, School, Literature, Know, Readi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2625409"/>
            <a:ext cx="924463" cy="69334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American Behavioral Scientis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2966" y="3430341"/>
            <a:ext cx="581569" cy="58156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StatsNZ logo&#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78014" y="4227934"/>
            <a:ext cx="924463" cy="41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100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755576" y="1131590"/>
            <a:ext cx="7920880" cy="3528392"/>
          </a:xfrm>
          <a:prstGeom prst="rect">
            <a:avLst/>
          </a:prstGeom>
        </p:spPr>
        <p:txBody>
          <a:bodyPr/>
          <a:lstStyle/>
          <a:p>
            <a:r>
              <a:rPr lang="en-NZ" sz="2000" dirty="0"/>
              <a:t>should consist of expert sources</a:t>
            </a:r>
          </a:p>
          <a:p>
            <a:r>
              <a:rPr lang="en-NZ" sz="2000" dirty="0"/>
              <a:t>includes only the sources you have cited</a:t>
            </a:r>
          </a:p>
          <a:p>
            <a:r>
              <a:rPr lang="en-NZ" sz="2000" dirty="0"/>
              <a:t>is on a separate page at the end of your essay/report with the title ‘References’ </a:t>
            </a:r>
          </a:p>
          <a:p>
            <a:r>
              <a:rPr lang="en-NZ" sz="2000" dirty="0"/>
              <a:t>is ordered alphabetically by author</a:t>
            </a:r>
          </a:p>
          <a:p>
            <a:r>
              <a:rPr lang="en-NZ" sz="2000" dirty="0"/>
              <a:t>has a hanging indent (i.e. only the first line of each reference begins at the left margin (see the last slide in your handout for tips on how to do this)</a:t>
            </a:r>
          </a:p>
          <a:p>
            <a:endParaRPr lang="en-NZ" sz="2000" dirty="0"/>
          </a:p>
          <a:p>
            <a:pPr>
              <a:buNone/>
            </a:pPr>
            <a:r>
              <a:rPr lang="en-NZ" sz="2000" dirty="0">
                <a:solidFill>
                  <a:srgbClr val="E4A025"/>
                </a:solidFill>
              </a:rPr>
              <a:t>Look again at the example (on the next slide).</a:t>
            </a:r>
          </a:p>
          <a:p>
            <a:pPr>
              <a:buSzPct val="75000"/>
            </a:pPr>
            <a:endParaRPr lang="en-NZ" sz="1800" dirty="0">
              <a:solidFill>
                <a:srgbClr val="FFC000"/>
              </a:solidFill>
            </a:endParaRPr>
          </a:p>
        </p:txBody>
      </p:sp>
      <p:sp>
        <p:nvSpPr>
          <p:cNvPr id="7" name="Title 6"/>
          <p:cNvSpPr txBox="1">
            <a:spLocks noGrp="1"/>
          </p:cNvSpPr>
          <p:nvPr>
            <p:ph type="title" idx="4294967295"/>
          </p:nvPr>
        </p:nvSpPr>
        <p:spPr>
          <a:xfrm>
            <a:off x="611560" y="555526"/>
            <a:ext cx="3977371"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E4A025"/>
                </a:solidFill>
                <a:effectLst/>
                <a:uLnTx/>
                <a:uFillTx/>
                <a:latin typeface="Verdana" pitchFamily="34" charset="0"/>
                <a:ea typeface="ＭＳ Ｐゴシック" charset="0"/>
                <a:cs typeface="ＭＳ Ｐゴシック" charset="0"/>
              </a:rPr>
              <a:t>An APA reference list:</a:t>
            </a:r>
            <a:endParaRPr kumimoji="0" lang="en-US" sz="2400" b="1" i="0" u="none" strike="noStrike" kern="1200" cap="none" spc="0" normalizeH="0" baseline="0" noProof="0" dirty="0">
              <a:ln>
                <a:noFill/>
              </a:ln>
              <a:solidFill>
                <a:srgbClr val="E4A025"/>
              </a:solidFill>
              <a:effectLst/>
              <a:uLnTx/>
              <a:uFillTx/>
              <a:latin typeface="Verdana" pitchFamily="34" charset="0"/>
              <a:ea typeface="ＭＳ Ｐゴシック" charset="0"/>
              <a:cs typeface="ＭＳ Ｐゴシック" charset="0"/>
            </a:endParaRPr>
          </a:p>
        </p:txBody>
      </p:sp>
    </p:spTree>
    <p:extLst>
      <p:ext uri="{BB962C8B-B14F-4D97-AF65-F5344CB8AC3E}">
        <p14:creationId xmlns:p14="http://schemas.microsoft.com/office/powerpoint/2010/main" val="3473129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descr="Slide title References">
            <a:extLst>
              <a:ext uri="{C183D7F6-B498-43B3-948B-1728B52AA6E4}">
                <adec:decorative xmlns:adec="http://schemas.microsoft.com/office/drawing/2017/decorative" val="0"/>
              </a:ext>
            </a:extLst>
          </p:cNvPr>
          <p:cNvSpPr/>
          <p:nvPr/>
        </p:nvSpPr>
        <p:spPr>
          <a:xfrm>
            <a:off x="3707904" y="278874"/>
            <a:ext cx="1800200" cy="457200"/>
          </a:xfrm>
          <a:prstGeom prst="rect">
            <a:avLst/>
          </a:prstGeom>
          <a:noFill/>
          <a:ln>
            <a:solidFill>
              <a:srgbClr val="E4A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descr="Text box with 5 reference examples with a hanging indent"/>
          <p:cNvSpPr/>
          <p:nvPr/>
        </p:nvSpPr>
        <p:spPr>
          <a:xfrm>
            <a:off x="624575" y="325144"/>
            <a:ext cx="8123889" cy="3847207"/>
          </a:xfrm>
          <a:prstGeom prst="rect">
            <a:avLst/>
          </a:prstGeom>
          <a:noFill/>
        </p:spPr>
        <p:txBody>
          <a:bodyPr wrap="square">
            <a:spAutoFit/>
          </a:bodyPr>
          <a:lstStyle/>
          <a:p>
            <a:pPr marL="324000" indent="-342900" algn="ctr"/>
            <a:r>
              <a:rPr lang="en-GB" sz="1600" dirty="0">
                <a:solidFill>
                  <a:schemeClr val="bg1"/>
                </a:solidFill>
                <a:latin typeface="Verdana" pitchFamily="34" charset="0"/>
              </a:rPr>
              <a:t>References</a:t>
            </a:r>
            <a:endParaRPr lang="en-US" sz="1600" dirty="0">
              <a:solidFill>
                <a:schemeClr val="bg1"/>
              </a:solidFill>
              <a:latin typeface="Verdana" pitchFamily="34" charset="0"/>
            </a:endParaRPr>
          </a:p>
          <a:p>
            <a:pPr marL="324000" indent="-342900"/>
            <a:endParaRPr lang="en-US" sz="1600" dirty="0">
              <a:solidFill>
                <a:schemeClr val="bg1"/>
              </a:solidFill>
              <a:latin typeface="Verdana" pitchFamily="34" charset="0"/>
            </a:endParaRPr>
          </a:p>
          <a:p>
            <a:pPr marL="324000" indent="-342900"/>
            <a:r>
              <a:rPr lang="en-US" sz="1600" dirty="0" err="1">
                <a:solidFill>
                  <a:schemeClr val="bg1"/>
                </a:solidFill>
                <a:latin typeface="Verdana" pitchFamily="34" charset="0"/>
              </a:rPr>
              <a:t>Biggins</a:t>
            </a:r>
            <a:r>
              <a:rPr lang="en-US" sz="1600" dirty="0">
                <a:solidFill>
                  <a:schemeClr val="bg1"/>
                </a:solidFill>
                <a:latin typeface="Verdana" pitchFamily="34" charset="0"/>
              </a:rPr>
              <a:t>, G. (2009). Why I became a social worker. In P. Te Ara &amp; T. Rogers (Eds.), </a:t>
            </a:r>
            <a:r>
              <a:rPr lang="en-US" sz="1600" i="1" dirty="0">
                <a:solidFill>
                  <a:schemeClr val="bg1"/>
                </a:solidFill>
                <a:latin typeface="Verdana" pitchFamily="34" charset="0"/>
              </a:rPr>
              <a:t>Social work and social workers in New Zealand/</a:t>
            </a:r>
            <a:r>
              <a:rPr lang="en-US" sz="1600" i="1" dirty="0" err="1">
                <a:solidFill>
                  <a:schemeClr val="bg1"/>
                </a:solidFill>
                <a:latin typeface="Verdana" pitchFamily="34" charset="0"/>
              </a:rPr>
              <a:t>Aotearoa</a:t>
            </a:r>
            <a:r>
              <a:rPr lang="en-US" sz="1600" i="1" dirty="0">
                <a:solidFill>
                  <a:schemeClr val="bg1"/>
                </a:solidFill>
                <a:latin typeface="Verdana" pitchFamily="34" charset="0"/>
              </a:rPr>
              <a:t> </a:t>
            </a:r>
            <a:r>
              <a:rPr lang="en-US" sz="1600" dirty="0">
                <a:solidFill>
                  <a:schemeClr val="bg1"/>
                </a:solidFill>
                <a:latin typeface="Verdana" pitchFamily="34" charset="0"/>
              </a:rPr>
              <a:t>(pp.102-120). Insight Press.</a:t>
            </a:r>
          </a:p>
          <a:p>
            <a:pPr marL="324000" indent="-342900"/>
            <a:endParaRPr lang="en-NZ" sz="900" dirty="0">
              <a:solidFill>
                <a:schemeClr val="bg1"/>
              </a:solidFill>
              <a:latin typeface="Verdana" pitchFamily="34" charset="0"/>
            </a:endParaRPr>
          </a:p>
          <a:p>
            <a:pPr marL="257175" indent="-257175"/>
            <a:r>
              <a:rPr lang="en-US" sz="1600" dirty="0">
                <a:solidFill>
                  <a:schemeClr val="bg1"/>
                </a:solidFill>
                <a:latin typeface="Verdana" pitchFamily="34" charset="0"/>
              </a:rPr>
              <a:t>Hamel, G. (2000). </a:t>
            </a:r>
            <a:r>
              <a:rPr lang="en-US" sz="1600" i="1" dirty="0">
                <a:solidFill>
                  <a:schemeClr val="bg1"/>
                </a:solidFill>
                <a:latin typeface="Verdana" pitchFamily="34" charset="0"/>
              </a:rPr>
              <a:t>Leading the revolution. </a:t>
            </a:r>
            <a:r>
              <a:rPr lang="en-US" sz="1600" dirty="0">
                <a:solidFill>
                  <a:schemeClr val="bg1"/>
                </a:solidFill>
                <a:latin typeface="Verdana" pitchFamily="34" charset="0"/>
              </a:rPr>
              <a:t>Harvard Business School Press.</a:t>
            </a:r>
            <a:endParaRPr lang="en-NZ" sz="1600" dirty="0">
              <a:solidFill>
                <a:schemeClr val="bg1"/>
              </a:solidFill>
              <a:latin typeface="Verdana" pitchFamily="34" charset="0"/>
            </a:endParaRPr>
          </a:p>
          <a:p>
            <a:pPr marL="257175" indent="-257175"/>
            <a:endParaRPr lang="en-NZ" sz="900" dirty="0">
              <a:solidFill>
                <a:schemeClr val="bg1"/>
              </a:solidFill>
              <a:latin typeface="Verdana" pitchFamily="34" charset="0"/>
            </a:endParaRPr>
          </a:p>
          <a:p>
            <a:pPr marL="257175" indent="-257175"/>
            <a:r>
              <a:rPr lang="en-NZ" sz="1600" dirty="0">
                <a:solidFill>
                  <a:schemeClr val="bg1"/>
                </a:solidFill>
                <a:latin typeface="Verdana" pitchFamily="34" charset="0"/>
              </a:rPr>
              <a:t>Hubbard, J., Thomas, C., &amp; </a:t>
            </a:r>
            <a:r>
              <a:rPr lang="en-NZ" sz="1600" dirty="0" err="1">
                <a:solidFill>
                  <a:schemeClr val="bg1"/>
                </a:solidFill>
                <a:latin typeface="Verdana" pitchFamily="34" charset="0"/>
              </a:rPr>
              <a:t>Varnham</a:t>
            </a:r>
            <a:r>
              <a:rPr lang="en-NZ" sz="1600" dirty="0">
                <a:solidFill>
                  <a:schemeClr val="bg1"/>
                </a:solidFill>
                <a:latin typeface="Verdana" pitchFamily="34" charset="0"/>
              </a:rPr>
              <a:t>, S. (2001). </a:t>
            </a:r>
            <a:r>
              <a:rPr lang="en-NZ" sz="1600" i="1" dirty="0">
                <a:solidFill>
                  <a:schemeClr val="bg1"/>
                </a:solidFill>
                <a:latin typeface="Verdana" pitchFamily="34" charset="0"/>
              </a:rPr>
              <a:t>Principles of law for New Zealand business students </a:t>
            </a:r>
            <a:r>
              <a:rPr lang="en-NZ" sz="1600" dirty="0">
                <a:solidFill>
                  <a:schemeClr val="bg1"/>
                </a:solidFill>
                <a:latin typeface="Verdana" pitchFamily="34" charset="0"/>
              </a:rPr>
              <a:t>(2</a:t>
            </a:r>
            <a:r>
              <a:rPr lang="en-NZ" sz="1600" baseline="30000" dirty="0">
                <a:solidFill>
                  <a:schemeClr val="bg1"/>
                </a:solidFill>
                <a:latin typeface="Verdana" pitchFamily="34" charset="0"/>
              </a:rPr>
              <a:t>nd</a:t>
            </a:r>
            <a:r>
              <a:rPr lang="en-NZ" sz="1600" dirty="0">
                <a:solidFill>
                  <a:schemeClr val="bg1"/>
                </a:solidFill>
                <a:latin typeface="Verdana" pitchFamily="34" charset="0"/>
              </a:rPr>
              <a:t> ed.). Pearson Education.</a:t>
            </a:r>
            <a:r>
              <a:rPr lang="en-US" sz="1600" dirty="0">
                <a:solidFill>
                  <a:schemeClr val="bg1"/>
                </a:solidFill>
                <a:latin typeface="Verdana" pitchFamily="34" charset="0"/>
                <a:ea typeface="ＭＳ Ｐゴシック" pitchFamily="34" charset="-128"/>
                <a:cs typeface="Times New Roman" pitchFamily="68" charset="0"/>
              </a:rPr>
              <a:t> </a:t>
            </a:r>
          </a:p>
          <a:p>
            <a:pPr marL="257175" indent="-257175"/>
            <a:endParaRPr lang="en-US" sz="900" dirty="0">
              <a:solidFill>
                <a:schemeClr val="bg1"/>
              </a:solidFill>
              <a:latin typeface="Verdana" pitchFamily="34" charset="0"/>
              <a:ea typeface="ＭＳ Ｐゴシック" pitchFamily="34" charset="-128"/>
              <a:cs typeface="Times New Roman" pitchFamily="68" charset="0"/>
            </a:endParaRPr>
          </a:p>
          <a:p>
            <a:pPr marL="257175" indent="-257175"/>
            <a:r>
              <a:rPr lang="en-US" sz="1600" dirty="0">
                <a:solidFill>
                  <a:schemeClr val="bg1"/>
                </a:solidFill>
                <a:latin typeface="Verdana" pitchFamily="34" charset="0"/>
                <a:ea typeface="ＭＳ Ｐゴシック" pitchFamily="34" charset="-128"/>
                <a:cs typeface="Times New Roman" pitchFamily="68" charset="0"/>
              </a:rPr>
              <a:t>Silverblatt, A. (2004). Media as a social institution. </a:t>
            </a:r>
            <a:r>
              <a:rPr lang="en-US" sz="1600" i="1" dirty="0">
                <a:solidFill>
                  <a:schemeClr val="bg1"/>
                </a:solidFill>
                <a:latin typeface="Verdana" pitchFamily="34" charset="0"/>
                <a:ea typeface="ＭＳ Ｐゴシック" pitchFamily="34" charset="-128"/>
                <a:cs typeface="Times New Roman" pitchFamily="68" charset="0"/>
              </a:rPr>
              <a:t>American Behavioral Scientist, 48</a:t>
            </a:r>
            <a:r>
              <a:rPr lang="en-US" sz="1600" dirty="0">
                <a:solidFill>
                  <a:schemeClr val="bg1"/>
                </a:solidFill>
                <a:latin typeface="Verdana" pitchFamily="34" charset="0"/>
                <a:ea typeface="ＭＳ Ｐゴシック" pitchFamily="34" charset="-128"/>
                <a:cs typeface="Times New Roman" pitchFamily="68" charset="0"/>
              </a:rPr>
              <a:t>(1), 35-42.</a:t>
            </a:r>
            <a:r>
              <a:rPr lang="en-US" sz="1600" dirty="0">
                <a:solidFill>
                  <a:schemeClr val="bg1"/>
                </a:solidFill>
              </a:rPr>
              <a:t> https://doi:</a:t>
            </a:r>
            <a:r>
              <a:rPr lang="en-NZ" sz="1600" dirty="0">
                <a:solidFill>
                  <a:schemeClr val="bg1"/>
                </a:solidFill>
              </a:rPr>
              <a:t>10.1080/09585190802707433</a:t>
            </a:r>
            <a:r>
              <a:rPr lang="en-US" sz="1600" dirty="0">
                <a:solidFill>
                  <a:schemeClr val="bg1"/>
                </a:solidFill>
                <a:latin typeface="Verdana" pitchFamily="34" charset="0"/>
                <a:ea typeface="ＭＳ Ｐゴシック" pitchFamily="34" charset="-128"/>
                <a:cs typeface="Times New Roman" pitchFamily="68" charset="0"/>
              </a:rPr>
              <a:t> </a:t>
            </a:r>
          </a:p>
          <a:p>
            <a:pPr marL="257175" indent="-257175"/>
            <a:endParaRPr lang="en-US" sz="900" dirty="0">
              <a:solidFill>
                <a:schemeClr val="bg1"/>
              </a:solidFill>
              <a:latin typeface="Verdana" pitchFamily="34" charset="0"/>
              <a:ea typeface="ＭＳ Ｐゴシック" pitchFamily="34" charset="-128"/>
              <a:cs typeface="Times New Roman" pitchFamily="68" charset="0"/>
            </a:endParaRPr>
          </a:p>
          <a:p>
            <a:pPr marL="257175" indent="-257175"/>
            <a:r>
              <a:rPr lang="en-US" sz="1600" dirty="0">
                <a:solidFill>
                  <a:schemeClr val="bg1"/>
                </a:solidFill>
                <a:latin typeface="Verdana" pitchFamily="34" charset="0"/>
                <a:ea typeface="ＭＳ Ｐゴシック" pitchFamily="34" charset="-128"/>
                <a:cs typeface="Times New Roman" pitchFamily="68" charset="0"/>
              </a:rPr>
              <a:t>Statistics New Zealand. (2009). Mapping trends in the Auckland region</a:t>
            </a:r>
            <a:r>
              <a:rPr lang="en-US" sz="1600" i="1" dirty="0">
                <a:solidFill>
                  <a:schemeClr val="bg1"/>
                </a:solidFill>
                <a:latin typeface="Verdana" pitchFamily="34" charset="0"/>
                <a:ea typeface="ＭＳ Ｐゴシック" pitchFamily="34" charset="-128"/>
                <a:cs typeface="Times New Roman" pitchFamily="68" charset="0"/>
              </a:rPr>
              <a:t>. </a:t>
            </a:r>
            <a:r>
              <a:rPr lang="en-US" sz="1600" dirty="0">
                <a:solidFill>
                  <a:schemeClr val="bg1"/>
                </a:solidFill>
                <a:latin typeface="Verdana" pitchFamily="34" charset="0"/>
                <a:ea typeface="ＭＳ Ｐゴシック" pitchFamily="34" charset="-128"/>
                <a:cs typeface="Times New Roman" pitchFamily="68" charset="0"/>
              </a:rPr>
              <a:t>http://www.stats.govt.nz/Publications/PopulationStatistics/mapping-trends-in-the-auckland-region.aspx</a:t>
            </a:r>
            <a:endParaRPr lang="en-NZ" sz="1600" dirty="0">
              <a:solidFill>
                <a:schemeClr val="bg1"/>
              </a:solidFill>
              <a:latin typeface="Verdana" pitchFamily="34" charset="0"/>
            </a:endParaRPr>
          </a:p>
        </p:txBody>
      </p:sp>
      <p:sp>
        <p:nvSpPr>
          <p:cNvPr id="3" name="TextBox 2" descr="box titled references top and centred above an example reference"/>
          <p:cNvSpPr txBox="1"/>
          <p:nvPr/>
        </p:nvSpPr>
        <p:spPr>
          <a:xfrm>
            <a:off x="107504" y="325144"/>
            <a:ext cx="3125599" cy="369332"/>
          </a:xfrm>
          <a:prstGeom prst="rect">
            <a:avLst/>
          </a:prstGeom>
          <a:solidFill>
            <a:schemeClr val="tx2">
              <a:lumMod val="40000"/>
              <a:lumOff val="60000"/>
            </a:schemeClr>
          </a:solidFill>
        </p:spPr>
        <p:txBody>
          <a:bodyPr wrap="none" rtlCol="0">
            <a:spAutoFit/>
          </a:bodyPr>
          <a:lstStyle/>
          <a:p>
            <a:r>
              <a:rPr lang="en-NZ" dirty="0"/>
              <a:t>‘References’ top and centred</a:t>
            </a:r>
          </a:p>
        </p:txBody>
      </p:sp>
      <p:sp>
        <p:nvSpPr>
          <p:cNvPr id="6" name="TextBox 5" descr="Box marked alphabetical order above a reference example"/>
          <p:cNvSpPr txBox="1"/>
          <p:nvPr/>
        </p:nvSpPr>
        <p:spPr>
          <a:xfrm>
            <a:off x="5940489" y="507474"/>
            <a:ext cx="2044149" cy="369332"/>
          </a:xfrm>
          <a:prstGeom prst="rect">
            <a:avLst/>
          </a:prstGeom>
          <a:solidFill>
            <a:schemeClr val="tx2">
              <a:lumMod val="40000"/>
              <a:lumOff val="60000"/>
            </a:schemeClr>
          </a:solidFill>
        </p:spPr>
        <p:txBody>
          <a:bodyPr wrap="none" rtlCol="0">
            <a:spAutoFit/>
          </a:bodyPr>
          <a:lstStyle/>
          <a:p>
            <a:r>
              <a:rPr lang="en-NZ" dirty="0"/>
              <a:t>Alphabetical order</a:t>
            </a:r>
          </a:p>
        </p:txBody>
      </p:sp>
      <p:sp>
        <p:nvSpPr>
          <p:cNvPr id="10" name="TextBox 3" descr="boxed marked hanging indent followed by arrows pointing to explosion symbols about the hanging indent in the example reference. "/>
          <p:cNvSpPr txBox="1">
            <a:spLocks noGrp="1"/>
          </p:cNvSpPr>
          <p:nvPr>
            <p:ph type="title" idx="4294967295"/>
          </p:nvPr>
        </p:nvSpPr>
        <p:spPr>
          <a:xfrm>
            <a:off x="2771800" y="3479540"/>
            <a:ext cx="1736373" cy="369332"/>
          </a:xfrm>
          <a:prstGeom prst="rect">
            <a:avLst/>
          </a:prstGeom>
          <a:solidFill>
            <a:schemeClr val="tx2">
              <a:lumMod val="40000"/>
              <a:lumOff val="6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800" b="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rPr>
              <a:t>Hanging indent</a:t>
            </a:r>
          </a:p>
        </p:txBody>
      </p:sp>
      <p:grpSp>
        <p:nvGrpSpPr>
          <p:cNvPr id="9" name="Group 8">
            <a:extLst>
              <a:ext uri="{FF2B5EF4-FFF2-40B4-BE49-F238E27FC236}">
                <a16:creationId xmlns:a16="http://schemas.microsoft.com/office/drawing/2014/main" id="{553EC1A8-653E-480F-9979-591CA6EB2707}"/>
              </a:ext>
              <a:ext uri="{C183D7F6-B498-43B3-948B-1728B52AA6E4}">
                <adec:decorative xmlns:adec="http://schemas.microsoft.com/office/drawing/2017/decorative" val="1"/>
              </a:ext>
            </a:extLst>
          </p:cNvPr>
          <p:cNvGrpSpPr/>
          <p:nvPr/>
        </p:nvGrpSpPr>
        <p:grpSpPr>
          <a:xfrm>
            <a:off x="1051559" y="3367407"/>
            <a:ext cx="1691037" cy="826291"/>
            <a:chOff x="1051559" y="3367407"/>
            <a:chExt cx="1691037" cy="826291"/>
          </a:xfrm>
        </p:grpSpPr>
        <p:sp>
          <p:nvSpPr>
            <p:cNvPr id="13" name="Right Arrow 12">
              <a:extLst>
                <a:ext uri="{C183D7F6-B498-43B3-948B-1728B52AA6E4}">
                  <adec:decorative xmlns:adec="http://schemas.microsoft.com/office/drawing/2017/decorative" val="1"/>
                </a:ext>
              </a:extLst>
            </p:cNvPr>
            <p:cNvSpPr/>
            <p:nvPr/>
          </p:nvSpPr>
          <p:spPr>
            <a:xfrm rot="11145512">
              <a:off x="1193676" y="3367407"/>
              <a:ext cx="1522800" cy="324849"/>
            </a:xfrm>
            <a:prstGeom prst="rightArrow">
              <a:avLst/>
            </a:prstGeom>
            <a:solidFill>
              <a:srgbClr val="E4A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ight Arrow 13">
              <a:extLst>
                <a:ext uri="{C183D7F6-B498-43B3-948B-1728B52AA6E4}">
                  <adec:decorative xmlns:adec="http://schemas.microsoft.com/office/drawing/2017/decorative" val="1"/>
                </a:ext>
              </a:extLst>
            </p:cNvPr>
            <p:cNvSpPr/>
            <p:nvPr/>
          </p:nvSpPr>
          <p:spPr>
            <a:xfrm rot="9704663">
              <a:off x="1051559" y="3838048"/>
              <a:ext cx="1691037" cy="355650"/>
            </a:xfrm>
            <a:prstGeom prst="rightArrow">
              <a:avLst/>
            </a:prstGeom>
            <a:solidFill>
              <a:srgbClr val="E4A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7" name="Group 6">
            <a:extLst>
              <a:ext uri="{FF2B5EF4-FFF2-40B4-BE49-F238E27FC236}">
                <a16:creationId xmlns:a16="http://schemas.microsoft.com/office/drawing/2014/main" id="{33A748D7-6BFA-4D45-A98F-60051C684503}"/>
              </a:ext>
              <a:ext uri="{C183D7F6-B498-43B3-948B-1728B52AA6E4}">
                <adec:decorative xmlns:adec="http://schemas.microsoft.com/office/drawing/2017/decorative" val="1"/>
              </a:ext>
            </a:extLst>
          </p:cNvPr>
          <p:cNvGrpSpPr/>
          <p:nvPr/>
        </p:nvGrpSpPr>
        <p:grpSpPr>
          <a:xfrm>
            <a:off x="395536" y="625522"/>
            <a:ext cx="769653" cy="3942676"/>
            <a:chOff x="395536" y="625522"/>
            <a:chExt cx="769653" cy="3942676"/>
          </a:xfrm>
        </p:grpSpPr>
        <p:sp>
          <p:nvSpPr>
            <p:cNvPr id="4" name="Explosion 1 3">
              <a:extLst>
                <a:ext uri="{C183D7F6-B498-43B3-948B-1728B52AA6E4}">
                  <adec:decorative xmlns:adec="http://schemas.microsoft.com/office/drawing/2017/decorative" val="1"/>
                </a:ext>
              </a:extLst>
            </p:cNvPr>
            <p:cNvSpPr/>
            <p:nvPr/>
          </p:nvSpPr>
          <p:spPr>
            <a:xfrm>
              <a:off x="466813" y="625522"/>
              <a:ext cx="698376" cy="794100"/>
            </a:xfrm>
            <a:prstGeom prst="irregularSeal1">
              <a:avLst/>
            </a:prstGeom>
            <a:noFill/>
            <a:ln>
              <a:solidFill>
                <a:srgbClr val="E4A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Explosion 1 15">
              <a:extLst>
                <a:ext uri="{C183D7F6-B498-43B3-948B-1728B52AA6E4}">
                  <adec:decorative xmlns:adec="http://schemas.microsoft.com/office/drawing/2017/decorative" val="1"/>
                </a:ext>
              </a:extLst>
            </p:cNvPr>
            <p:cNvSpPr/>
            <p:nvPr/>
          </p:nvSpPr>
          <p:spPr>
            <a:xfrm>
              <a:off x="395536" y="1707654"/>
              <a:ext cx="698376" cy="794100"/>
            </a:xfrm>
            <a:prstGeom prst="irregularSeal1">
              <a:avLst/>
            </a:prstGeom>
            <a:noFill/>
            <a:ln>
              <a:solidFill>
                <a:srgbClr val="E4A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Explosion 1 16">
              <a:extLst>
                <a:ext uri="{C183D7F6-B498-43B3-948B-1728B52AA6E4}">
                  <adec:decorative xmlns:adec="http://schemas.microsoft.com/office/drawing/2017/decorative" val="1"/>
                </a:ext>
              </a:extLst>
            </p:cNvPr>
            <p:cNvSpPr/>
            <p:nvPr/>
          </p:nvSpPr>
          <p:spPr>
            <a:xfrm>
              <a:off x="460215" y="2330404"/>
              <a:ext cx="698376" cy="794100"/>
            </a:xfrm>
            <a:prstGeom prst="irregularSeal1">
              <a:avLst/>
            </a:prstGeom>
            <a:noFill/>
            <a:ln>
              <a:solidFill>
                <a:srgbClr val="E4A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Explosion 1 17">
              <a:extLst>
                <a:ext uri="{C183D7F6-B498-43B3-948B-1728B52AA6E4}">
                  <adec:decorative xmlns:adec="http://schemas.microsoft.com/office/drawing/2017/decorative" val="1"/>
                </a:ext>
              </a:extLst>
            </p:cNvPr>
            <p:cNvSpPr/>
            <p:nvPr/>
          </p:nvSpPr>
          <p:spPr>
            <a:xfrm>
              <a:off x="460215" y="3219822"/>
              <a:ext cx="698376" cy="794100"/>
            </a:xfrm>
            <a:prstGeom prst="irregularSeal1">
              <a:avLst/>
            </a:prstGeom>
            <a:noFill/>
            <a:ln>
              <a:solidFill>
                <a:srgbClr val="E4A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Explosion 1 19">
              <a:extLst>
                <a:ext uri="{C183D7F6-B498-43B3-948B-1728B52AA6E4}">
                  <adec:decorative xmlns:adec="http://schemas.microsoft.com/office/drawing/2017/decorative" val="1"/>
                </a:ext>
              </a:extLst>
            </p:cNvPr>
            <p:cNvSpPr/>
            <p:nvPr/>
          </p:nvSpPr>
          <p:spPr>
            <a:xfrm>
              <a:off x="460215" y="3774098"/>
              <a:ext cx="698376" cy="794100"/>
            </a:xfrm>
            <a:prstGeom prst="irregularSeal1">
              <a:avLst/>
            </a:prstGeom>
            <a:noFill/>
            <a:ln>
              <a:solidFill>
                <a:srgbClr val="E4A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1689201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6"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6"/>
          <p:cNvSpPr txBox="1">
            <a:spLocks noGrp="1" noChangeArrowheads="1"/>
          </p:cNvSpPr>
          <p:nvPr>
            <p:ph type="title" idx="4294967295"/>
          </p:nvPr>
        </p:nvSpPr>
        <p:spPr bwMode="auto">
          <a:xfrm>
            <a:off x="223614" y="376377"/>
            <a:ext cx="2518172" cy="369332"/>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itchFamily="34" charset="0"/>
                <a:ea typeface="ＭＳ Ｐゴシック" charset="0"/>
                <a:cs typeface="Arial" pitchFamily="34" charset="0"/>
              </a:rPr>
              <a:t>BOOK</a:t>
            </a:r>
            <a:endParaRPr kumimoji="0" lang="en-US" sz="1500" b="1" i="0" u="none" strike="noStrike" kern="1200" cap="none" spc="0" normalizeH="0" baseline="0" noProof="0" dirty="0">
              <a:ln>
                <a:noFill/>
              </a:ln>
              <a:solidFill>
                <a:srgbClr val="FFFFFF"/>
              </a:solidFill>
              <a:effectLst/>
              <a:uLnTx/>
              <a:uFillTx/>
              <a:latin typeface="Arial" pitchFamily="34" charset="0"/>
              <a:ea typeface="ＭＳ Ｐゴシック" charset="0"/>
              <a:cs typeface="Arial" pitchFamily="34" charset="0"/>
            </a:endParaRPr>
          </a:p>
        </p:txBody>
      </p:sp>
      <p:pic>
        <p:nvPicPr>
          <p:cNvPr id="6" name="Picture 7" descr="image of a hand used to represent 5 aspects to consider in a reference. "/>
          <p:cNvPicPr>
            <a:picLocks noGrp="1" noChangeAspect="1" noChangeArrowheads="1"/>
          </p:cNvPicPr>
          <p:nvPr>
            <p:ph idx="1"/>
          </p:nvPr>
        </p:nvPicPr>
        <p:blipFill>
          <a:blip r:embed="rId2" cstate="print"/>
          <a:srcRect/>
          <a:stretch>
            <a:fillRect/>
          </a:stretch>
        </p:blipFill>
        <p:spPr bwMode="auto">
          <a:xfrm>
            <a:off x="3626644" y="2031207"/>
            <a:ext cx="1744266" cy="2472928"/>
          </a:xfrm>
          <a:noFill/>
          <a:ln>
            <a:miter lim="800000"/>
            <a:headEnd/>
            <a:tailEnd/>
          </a:ln>
        </p:spPr>
      </p:pic>
      <p:sp>
        <p:nvSpPr>
          <p:cNvPr id="7" name="Rectangle 8" descr="reference example"/>
          <p:cNvSpPr>
            <a:spLocks noChangeArrowheads="1"/>
          </p:cNvSpPr>
          <p:nvPr/>
        </p:nvSpPr>
        <p:spPr bwMode="auto">
          <a:xfrm>
            <a:off x="1277541" y="1014413"/>
            <a:ext cx="6723459" cy="288541"/>
          </a:xfrm>
          <a:prstGeom prst="rect">
            <a:avLst/>
          </a:prstGeom>
          <a:noFill/>
          <a:ln w="9525">
            <a:noFill/>
            <a:miter lim="800000"/>
            <a:headEnd/>
            <a:tailEnd/>
          </a:ln>
        </p:spPr>
        <p:txBody>
          <a:bodyPr wrap="square">
            <a:spAutoFit/>
          </a:bodyPr>
          <a:lstStyle/>
          <a:p>
            <a:r>
              <a:rPr lang="en-US" sz="1275" dirty="0">
                <a:solidFill>
                  <a:schemeClr val="bg1"/>
                </a:solidFill>
              </a:rPr>
              <a:t>Hamel, G. (2000). </a:t>
            </a:r>
            <a:r>
              <a:rPr lang="en-US" sz="1275" i="1" dirty="0">
                <a:solidFill>
                  <a:schemeClr val="bg1"/>
                </a:solidFill>
              </a:rPr>
              <a:t>Leading the revolution. </a:t>
            </a:r>
            <a:r>
              <a:rPr lang="en-US" sz="1275" dirty="0">
                <a:solidFill>
                  <a:schemeClr val="bg1"/>
                </a:solidFill>
              </a:rPr>
              <a:t>Harvard Business School Press.</a:t>
            </a:r>
            <a:endParaRPr lang="en-NZ" sz="1275" dirty="0">
              <a:solidFill>
                <a:schemeClr val="bg1"/>
              </a:solidFill>
            </a:endParaRPr>
          </a:p>
        </p:txBody>
      </p:sp>
      <p:sp>
        <p:nvSpPr>
          <p:cNvPr id="8" name="Text Box 9"/>
          <p:cNvSpPr txBox="1">
            <a:spLocks noChangeArrowheads="1"/>
          </p:cNvSpPr>
          <p:nvPr/>
        </p:nvSpPr>
        <p:spPr bwMode="auto">
          <a:xfrm>
            <a:off x="1358504" y="1545432"/>
            <a:ext cx="972740" cy="507831"/>
          </a:xfrm>
          <a:prstGeom prst="rect">
            <a:avLst/>
          </a:prstGeom>
          <a:noFill/>
          <a:ln w="9525">
            <a:noFill/>
            <a:miter lim="800000"/>
            <a:headEnd/>
            <a:tailEnd/>
          </a:ln>
        </p:spPr>
        <p:txBody>
          <a:bodyPr>
            <a:spAutoFit/>
          </a:bodyPr>
          <a:lstStyle/>
          <a:p>
            <a:pPr>
              <a:spcBef>
                <a:spcPct val="50000"/>
              </a:spcBef>
            </a:pPr>
            <a:r>
              <a:rPr lang="en-NZ" sz="1350" b="1">
                <a:solidFill>
                  <a:srgbClr val="E4A025"/>
                </a:solidFill>
              </a:rPr>
              <a:t>surname,  initial</a:t>
            </a:r>
          </a:p>
        </p:txBody>
      </p:sp>
      <p:sp>
        <p:nvSpPr>
          <p:cNvPr id="9" name="Line 10" descr="Arrowed line pointing  from little finger on the hand to reference detail- surname and initial.&#10;"/>
          <p:cNvSpPr>
            <a:spLocks noChangeShapeType="1"/>
          </p:cNvSpPr>
          <p:nvPr/>
        </p:nvSpPr>
        <p:spPr bwMode="auto">
          <a:xfrm flipH="1" flipV="1">
            <a:off x="2087761" y="1977628"/>
            <a:ext cx="1458516" cy="540544"/>
          </a:xfrm>
          <a:prstGeom prst="line">
            <a:avLst/>
          </a:prstGeom>
          <a:noFill/>
          <a:ln w="28575">
            <a:solidFill>
              <a:srgbClr val="FF9900"/>
            </a:solidFill>
            <a:round/>
            <a:headEnd/>
            <a:tailEnd type="triangle" w="med" len="med"/>
          </a:ln>
        </p:spPr>
        <p:txBody>
          <a:bodyPr/>
          <a:lstStyle/>
          <a:p>
            <a:endParaRPr lang="en-NZ"/>
          </a:p>
        </p:txBody>
      </p:sp>
      <p:sp>
        <p:nvSpPr>
          <p:cNvPr id="10" name="Text Box 11"/>
          <p:cNvSpPr txBox="1">
            <a:spLocks noChangeArrowheads="1"/>
          </p:cNvSpPr>
          <p:nvPr/>
        </p:nvSpPr>
        <p:spPr bwMode="auto">
          <a:xfrm>
            <a:off x="2222898" y="1491853"/>
            <a:ext cx="908942" cy="300082"/>
          </a:xfrm>
          <a:prstGeom prst="rect">
            <a:avLst/>
          </a:prstGeom>
          <a:noFill/>
          <a:ln w="9525">
            <a:noFill/>
            <a:miter lim="800000"/>
            <a:headEnd/>
            <a:tailEnd/>
          </a:ln>
        </p:spPr>
        <p:txBody>
          <a:bodyPr wrap="square">
            <a:spAutoFit/>
          </a:bodyPr>
          <a:lstStyle/>
          <a:p>
            <a:pPr>
              <a:spcBef>
                <a:spcPct val="50000"/>
              </a:spcBef>
            </a:pPr>
            <a:r>
              <a:rPr lang="en-NZ" sz="1350" b="1" dirty="0">
                <a:solidFill>
                  <a:srgbClr val="E4A025"/>
                </a:solidFill>
              </a:rPr>
              <a:t>(year)</a:t>
            </a:r>
          </a:p>
        </p:txBody>
      </p:sp>
      <p:sp>
        <p:nvSpPr>
          <p:cNvPr id="11" name="Line 12" descr="Arrowed line pointing from ring finger to reference detail, year. "/>
          <p:cNvSpPr>
            <a:spLocks noChangeShapeType="1"/>
          </p:cNvSpPr>
          <p:nvPr/>
        </p:nvSpPr>
        <p:spPr bwMode="auto">
          <a:xfrm flipH="1" flipV="1">
            <a:off x="2817019" y="1760934"/>
            <a:ext cx="1026319" cy="378619"/>
          </a:xfrm>
          <a:prstGeom prst="line">
            <a:avLst/>
          </a:prstGeom>
          <a:noFill/>
          <a:ln w="28575">
            <a:solidFill>
              <a:srgbClr val="FF9900"/>
            </a:solidFill>
            <a:round/>
            <a:headEnd/>
            <a:tailEnd type="triangle" w="med" len="med"/>
          </a:ln>
        </p:spPr>
        <p:txBody>
          <a:bodyPr/>
          <a:lstStyle/>
          <a:p>
            <a:endParaRPr lang="en-NZ"/>
          </a:p>
        </p:txBody>
      </p:sp>
      <p:sp>
        <p:nvSpPr>
          <p:cNvPr id="12" name="Text Box 13"/>
          <p:cNvSpPr txBox="1">
            <a:spLocks noChangeArrowheads="1"/>
          </p:cNvSpPr>
          <p:nvPr/>
        </p:nvSpPr>
        <p:spPr bwMode="auto">
          <a:xfrm>
            <a:off x="3356373" y="1437084"/>
            <a:ext cx="540544" cy="300082"/>
          </a:xfrm>
          <a:prstGeom prst="rect">
            <a:avLst/>
          </a:prstGeom>
          <a:noFill/>
          <a:ln w="9525">
            <a:noFill/>
            <a:miter lim="800000"/>
            <a:headEnd/>
            <a:tailEnd/>
          </a:ln>
        </p:spPr>
        <p:txBody>
          <a:bodyPr>
            <a:spAutoFit/>
          </a:bodyPr>
          <a:lstStyle/>
          <a:p>
            <a:pPr>
              <a:spcBef>
                <a:spcPct val="50000"/>
              </a:spcBef>
            </a:pPr>
            <a:r>
              <a:rPr lang="en-NZ" sz="1350" b="1" i="1">
                <a:solidFill>
                  <a:srgbClr val="E4A025"/>
                </a:solidFill>
              </a:rPr>
              <a:t>title</a:t>
            </a:r>
          </a:p>
        </p:txBody>
      </p:sp>
      <p:sp>
        <p:nvSpPr>
          <p:cNvPr id="13" name="Line 14" descr="Arrow from middle finger to reference detail, title"/>
          <p:cNvSpPr>
            <a:spLocks noChangeShapeType="1"/>
          </p:cNvSpPr>
          <p:nvPr/>
        </p:nvSpPr>
        <p:spPr bwMode="auto">
          <a:xfrm flipH="1" flipV="1">
            <a:off x="3843338" y="1653778"/>
            <a:ext cx="431006" cy="270272"/>
          </a:xfrm>
          <a:prstGeom prst="line">
            <a:avLst/>
          </a:prstGeom>
          <a:noFill/>
          <a:ln w="28575">
            <a:solidFill>
              <a:srgbClr val="FF9900"/>
            </a:solidFill>
            <a:round/>
            <a:headEnd/>
            <a:tailEnd type="triangle" w="med" len="med"/>
          </a:ln>
        </p:spPr>
        <p:txBody>
          <a:bodyPr/>
          <a:lstStyle/>
          <a:p>
            <a:endParaRPr lang="en-NZ"/>
          </a:p>
        </p:txBody>
      </p:sp>
      <p:sp>
        <p:nvSpPr>
          <p:cNvPr id="14" name="Text Box 15"/>
          <p:cNvSpPr txBox="1">
            <a:spLocks noChangeArrowheads="1"/>
          </p:cNvSpPr>
          <p:nvPr/>
        </p:nvSpPr>
        <p:spPr bwMode="auto">
          <a:xfrm>
            <a:off x="4652962" y="1383506"/>
            <a:ext cx="919164" cy="300082"/>
          </a:xfrm>
          <a:prstGeom prst="rect">
            <a:avLst/>
          </a:prstGeom>
          <a:noFill/>
          <a:ln w="9525">
            <a:noFill/>
            <a:miter lim="800000"/>
            <a:headEnd/>
            <a:tailEnd/>
          </a:ln>
        </p:spPr>
        <p:txBody>
          <a:bodyPr wrap="square">
            <a:spAutoFit/>
          </a:bodyPr>
          <a:lstStyle/>
          <a:p>
            <a:pPr>
              <a:spcBef>
                <a:spcPct val="50000"/>
              </a:spcBef>
            </a:pPr>
            <a:r>
              <a:rPr lang="en-NZ" sz="1350" b="1" dirty="0">
                <a:solidFill>
                  <a:srgbClr val="E4A025"/>
                </a:solidFill>
              </a:rPr>
              <a:t>(edition)</a:t>
            </a:r>
          </a:p>
        </p:txBody>
      </p:sp>
      <p:sp>
        <p:nvSpPr>
          <p:cNvPr id="15" name="Line 16" descr="Arrow from index finger to reference detail, edition which is in brackets to denote it is optional. "/>
          <p:cNvSpPr>
            <a:spLocks noChangeShapeType="1"/>
          </p:cNvSpPr>
          <p:nvPr/>
        </p:nvSpPr>
        <p:spPr bwMode="auto">
          <a:xfrm flipV="1">
            <a:off x="4814888" y="1707356"/>
            <a:ext cx="0" cy="323850"/>
          </a:xfrm>
          <a:prstGeom prst="line">
            <a:avLst/>
          </a:prstGeom>
          <a:noFill/>
          <a:ln w="28575">
            <a:solidFill>
              <a:srgbClr val="FF9900"/>
            </a:solidFill>
            <a:round/>
            <a:headEnd/>
            <a:tailEnd type="triangle" w="med" len="med"/>
          </a:ln>
        </p:spPr>
        <p:txBody>
          <a:bodyPr/>
          <a:lstStyle/>
          <a:p>
            <a:endParaRPr lang="en-NZ"/>
          </a:p>
        </p:txBody>
      </p:sp>
      <p:sp>
        <p:nvSpPr>
          <p:cNvPr id="16" name="Text Box 17"/>
          <p:cNvSpPr txBox="1">
            <a:spLocks noChangeArrowheads="1"/>
          </p:cNvSpPr>
          <p:nvPr/>
        </p:nvSpPr>
        <p:spPr bwMode="auto">
          <a:xfrm>
            <a:off x="5724128" y="1491853"/>
            <a:ext cx="1513284" cy="300082"/>
          </a:xfrm>
          <a:prstGeom prst="rect">
            <a:avLst/>
          </a:prstGeom>
          <a:noFill/>
          <a:ln w="9525">
            <a:noFill/>
            <a:miter lim="800000"/>
            <a:headEnd/>
            <a:tailEnd/>
          </a:ln>
        </p:spPr>
        <p:txBody>
          <a:bodyPr>
            <a:spAutoFit/>
          </a:bodyPr>
          <a:lstStyle/>
          <a:p>
            <a:pPr>
              <a:spcBef>
                <a:spcPct val="50000"/>
              </a:spcBef>
            </a:pPr>
            <a:r>
              <a:rPr lang="en-NZ" sz="1350" b="1" dirty="0">
                <a:solidFill>
                  <a:srgbClr val="E4A025"/>
                </a:solidFill>
              </a:rPr>
              <a:t>publisher</a:t>
            </a:r>
          </a:p>
        </p:txBody>
      </p:sp>
      <p:sp>
        <p:nvSpPr>
          <p:cNvPr id="17" name="Line 18" descr="Arrow from thumb to reference detail, publisher"/>
          <p:cNvSpPr>
            <a:spLocks noChangeShapeType="1"/>
          </p:cNvSpPr>
          <p:nvPr/>
        </p:nvSpPr>
        <p:spPr bwMode="auto">
          <a:xfrm flipV="1">
            <a:off x="5355432" y="1869281"/>
            <a:ext cx="594122" cy="1079897"/>
          </a:xfrm>
          <a:prstGeom prst="line">
            <a:avLst/>
          </a:prstGeom>
          <a:noFill/>
          <a:ln w="28575">
            <a:solidFill>
              <a:srgbClr val="FF9900"/>
            </a:solidFill>
            <a:round/>
            <a:headEnd/>
            <a:tailEnd type="triangle" w="med" len="med"/>
          </a:ln>
        </p:spPr>
        <p:txBody>
          <a:bodyPr/>
          <a:lstStyle/>
          <a:p>
            <a:endParaRPr lang="en-NZ"/>
          </a:p>
        </p:txBody>
      </p:sp>
      <p:sp>
        <p:nvSpPr>
          <p:cNvPr id="18" name="Text Box 20" descr="Text box saying that for more than one author, include all names with initials followed by a full stop then a comma"/>
          <p:cNvSpPr txBox="1">
            <a:spLocks noChangeArrowheads="1"/>
          </p:cNvSpPr>
          <p:nvPr/>
        </p:nvSpPr>
        <p:spPr bwMode="auto">
          <a:xfrm>
            <a:off x="1412082" y="2625328"/>
            <a:ext cx="1997869" cy="923330"/>
          </a:xfrm>
          <a:prstGeom prst="rect">
            <a:avLst/>
          </a:prstGeom>
          <a:noFill/>
          <a:ln w="9525">
            <a:noFill/>
            <a:miter lim="800000"/>
            <a:headEnd/>
            <a:tailEnd/>
          </a:ln>
        </p:spPr>
        <p:txBody>
          <a:bodyPr>
            <a:spAutoFit/>
          </a:bodyPr>
          <a:lstStyle/>
          <a:p>
            <a:r>
              <a:rPr lang="en-NZ" sz="1350" b="1" dirty="0">
                <a:solidFill>
                  <a:srgbClr val="E4A025"/>
                </a:solidFill>
              </a:rPr>
              <a:t>For more than one author, include all names with initials </a:t>
            </a:r>
          </a:p>
          <a:p>
            <a:r>
              <a:rPr lang="en-NZ" sz="1350" b="1" dirty="0">
                <a:solidFill>
                  <a:srgbClr val="E4A025"/>
                </a:solidFill>
              </a:rPr>
              <a:t>(followed by . and ,)</a:t>
            </a:r>
          </a:p>
        </p:txBody>
      </p:sp>
      <p:sp>
        <p:nvSpPr>
          <p:cNvPr id="19" name="Rectangle 18" descr="example reference. "/>
          <p:cNvSpPr/>
          <p:nvPr/>
        </p:nvSpPr>
        <p:spPr>
          <a:xfrm>
            <a:off x="1331119" y="4039046"/>
            <a:ext cx="6237854" cy="923330"/>
          </a:xfrm>
          <a:prstGeom prst="rect">
            <a:avLst/>
          </a:prstGeom>
          <a:solidFill>
            <a:schemeClr val="accent1"/>
          </a:solidFill>
        </p:spPr>
        <p:txBody>
          <a:bodyPr wrap="square">
            <a:spAutoFit/>
          </a:bodyPr>
          <a:lstStyle/>
          <a:p>
            <a:pPr marL="257175" indent="-257175"/>
            <a:r>
              <a:rPr lang="en-NZ" dirty="0">
                <a:solidFill>
                  <a:schemeClr val="bg1"/>
                </a:solidFill>
                <a:latin typeface="Arial" charset="0"/>
              </a:rPr>
              <a:t>Hubbard, J., Thomas, C., &amp; </a:t>
            </a:r>
            <a:r>
              <a:rPr lang="en-NZ" dirty="0" err="1">
                <a:solidFill>
                  <a:schemeClr val="bg1"/>
                </a:solidFill>
                <a:latin typeface="Arial" charset="0"/>
              </a:rPr>
              <a:t>Varnham</a:t>
            </a:r>
            <a:r>
              <a:rPr lang="en-NZ" dirty="0">
                <a:solidFill>
                  <a:schemeClr val="bg1"/>
                </a:solidFill>
                <a:latin typeface="Arial" charset="0"/>
              </a:rPr>
              <a:t>, S. (2001). </a:t>
            </a:r>
            <a:r>
              <a:rPr lang="en-NZ" i="1" dirty="0">
                <a:solidFill>
                  <a:schemeClr val="bg1"/>
                </a:solidFill>
                <a:latin typeface="Arial" charset="0"/>
              </a:rPr>
              <a:t>Principles of law for New Zealand business students </a:t>
            </a:r>
            <a:r>
              <a:rPr lang="en-NZ" dirty="0">
                <a:solidFill>
                  <a:schemeClr val="bg1"/>
                </a:solidFill>
                <a:latin typeface="Arial" charset="0"/>
              </a:rPr>
              <a:t>(2</a:t>
            </a:r>
            <a:r>
              <a:rPr lang="en-NZ" baseline="30000" dirty="0">
                <a:solidFill>
                  <a:schemeClr val="bg1"/>
                </a:solidFill>
                <a:latin typeface="Arial" charset="0"/>
              </a:rPr>
              <a:t>nd</a:t>
            </a:r>
            <a:r>
              <a:rPr lang="en-NZ" dirty="0">
                <a:solidFill>
                  <a:schemeClr val="bg1"/>
                </a:solidFill>
                <a:latin typeface="Arial" charset="0"/>
              </a:rPr>
              <a:t> ed.). Pearson Education.</a:t>
            </a:r>
          </a:p>
        </p:txBody>
      </p:sp>
      <p:sp>
        <p:nvSpPr>
          <p:cNvPr id="20" name="Text Box 20" descr="text this is how your indicate edition number, with an arrow pointing to the edition referencing element in the reference example below"/>
          <p:cNvSpPr txBox="1">
            <a:spLocks noChangeArrowheads="1"/>
          </p:cNvSpPr>
          <p:nvPr/>
        </p:nvSpPr>
        <p:spPr bwMode="auto">
          <a:xfrm>
            <a:off x="6566220" y="2504241"/>
            <a:ext cx="1997869" cy="715581"/>
          </a:xfrm>
          <a:prstGeom prst="rect">
            <a:avLst/>
          </a:prstGeom>
          <a:noFill/>
          <a:ln w="9525">
            <a:noFill/>
            <a:miter lim="800000"/>
            <a:headEnd/>
            <a:tailEnd/>
          </a:ln>
        </p:spPr>
        <p:txBody>
          <a:bodyPr>
            <a:spAutoFit/>
          </a:bodyPr>
          <a:lstStyle/>
          <a:p>
            <a:r>
              <a:rPr lang="en-NZ" sz="1350" b="1" dirty="0">
                <a:solidFill>
                  <a:srgbClr val="E4A025"/>
                </a:solidFill>
              </a:rPr>
              <a:t>This is how you indicate second, third … edition</a:t>
            </a:r>
          </a:p>
        </p:txBody>
      </p:sp>
      <p:sp>
        <p:nvSpPr>
          <p:cNvPr id="2" name="Right Arrow 1" descr="Arrow pointing to reference detail"/>
          <p:cNvSpPr/>
          <p:nvPr/>
        </p:nvSpPr>
        <p:spPr>
          <a:xfrm rot="6430468">
            <a:off x="6170814" y="3650796"/>
            <a:ext cx="1003327" cy="484632"/>
          </a:xfrm>
          <a:prstGeom prst="rightArrow">
            <a:avLst/>
          </a:prstGeom>
          <a:solidFill>
            <a:srgbClr val="E4A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689201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P spid="12" grpId="0"/>
      <p:bldP spid="13" grpId="0" animBg="1"/>
      <p:bldP spid="14" grpId="0"/>
      <p:bldP spid="15" grpId="0" animBg="1"/>
      <p:bldP spid="16" grpId="0"/>
      <p:bldP spid="17" grpId="0" animBg="1"/>
      <p:bldP spid="18" grpId="0"/>
      <p:bldP spid="19" grpId="0" animBg="1"/>
      <p:bldP spid="20" grpId="0"/>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A209-A348-4F20-89B8-D8E561F08C23}"/>
              </a:ext>
            </a:extLst>
          </p:cNvPr>
          <p:cNvSpPr>
            <a:spLocks noGrp="1"/>
          </p:cNvSpPr>
          <p:nvPr>
            <p:ph type="title"/>
          </p:nvPr>
        </p:nvSpPr>
        <p:spPr>
          <a:xfrm>
            <a:off x="457200" y="-857250"/>
            <a:ext cx="8229600" cy="857250"/>
          </a:xfrm>
        </p:spPr>
        <p:txBody>
          <a:bodyPr anchor="b"/>
          <a:lstStyle/>
          <a:p>
            <a:r>
              <a:rPr lang="en-NZ" dirty="0"/>
              <a:t>6</a:t>
            </a:r>
            <a:r>
              <a:rPr lang="en-NZ" baseline="30000" dirty="0"/>
              <a:t>th</a:t>
            </a:r>
            <a:r>
              <a:rPr lang="en-NZ" dirty="0"/>
              <a:t> vs 7</a:t>
            </a:r>
            <a:r>
              <a:rPr lang="en-NZ" baseline="30000" dirty="0"/>
              <a:t>th</a:t>
            </a:r>
            <a:r>
              <a:rPr lang="en-NZ" dirty="0"/>
              <a:t> APA place of publication </a:t>
            </a:r>
          </a:p>
        </p:txBody>
      </p:sp>
      <p:sp>
        <p:nvSpPr>
          <p:cNvPr id="5" name="TextBox 6"/>
          <p:cNvSpPr txBox="1">
            <a:spLocks noChangeArrowheads="1"/>
          </p:cNvSpPr>
          <p:nvPr/>
        </p:nvSpPr>
        <p:spPr bwMode="auto">
          <a:xfrm>
            <a:off x="181620" y="376377"/>
            <a:ext cx="2518172" cy="323165"/>
          </a:xfrm>
          <a:prstGeom prst="rect">
            <a:avLst/>
          </a:prstGeom>
          <a:noFill/>
          <a:ln w="9525">
            <a:noFill/>
            <a:miter lim="800000"/>
            <a:headEnd/>
            <a:tailEnd/>
          </a:ln>
        </p:spPr>
        <p:txBody>
          <a:bodyPr>
            <a:spAutoFit/>
          </a:bodyPr>
          <a:lstStyle/>
          <a:p>
            <a:r>
              <a:rPr lang="en-US" sz="1500" b="1" dirty="0">
                <a:solidFill>
                  <a:srgbClr val="FFFFFF"/>
                </a:solidFill>
                <a:latin typeface="Arial" pitchFamily="34" charset="0"/>
                <a:cs typeface="Arial" pitchFamily="34" charset="0"/>
              </a:rPr>
              <a:t>CITY OF PUBLICATION</a:t>
            </a:r>
          </a:p>
        </p:txBody>
      </p:sp>
      <p:sp>
        <p:nvSpPr>
          <p:cNvPr id="4" name="TextBox 3"/>
          <p:cNvSpPr txBox="1"/>
          <p:nvPr/>
        </p:nvSpPr>
        <p:spPr>
          <a:xfrm>
            <a:off x="611560" y="1203598"/>
            <a:ext cx="3096344" cy="2308324"/>
          </a:xfrm>
          <a:prstGeom prst="rect">
            <a:avLst/>
          </a:prstGeom>
          <a:noFill/>
        </p:spPr>
        <p:txBody>
          <a:bodyPr wrap="square" rtlCol="0">
            <a:spAutoFit/>
          </a:bodyPr>
          <a:lstStyle/>
          <a:p>
            <a:r>
              <a:rPr lang="en-NZ" b="1" dirty="0">
                <a:solidFill>
                  <a:schemeClr val="bg1"/>
                </a:solidFill>
              </a:rPr>
              <a:t>In late 2019, the 7th edition of the APA Publication Manual was released.</a:t>
            </a:r>
          </a:p>
          <a:p>
            <a:endParaRPr lang="en-NZ" b="1" dirty="0">
              <a:solidFill>
                <a:schemeClr val="bg1"/>
              </a:solidFill>
            </a:endParaRPr>
          </a:p>
          <a:p>
            <a:r>
              <a:rPr lang="en-NZ" b="1" dirty="0">
                <a:solidFill>
                  <a:schemeClr val="bg1"/>
                </a:solidFill>
              </a:rPr>
              <a:t>Unlike the 6th edition, the 7th edition does not give place of publication. </a:t>
            </a:r>
          </a:p>
        </p:txBody>
      </p:sp>
      <p:sp>
        <p:nvSpPr>
          <p:cNvPr id="6" name="Right Arrow 5" descr="Red arrow pointing to a reference example of a non US book showing that in APA 6th the publisher and location is given but APA 7th, the publisher and location are not included in references. "/>
          <p:cNvSpPr/>
          <p:nvPr/>
        </p:nvSpPr>
        <p:spPr>
          <a:xfrm>
            <a:off x="3707904" y="1491630"/>
            <a:ext cx="504056" cy="45394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p>
        </p:txBody>
      </p:sp>
      <p:sp>
        <p:nvSpPr>
          <p:cNvPr id="10" name="Text Box 11"/>
          <p:cNvSpPr txBox="1">
            <a:spLocks noChangeArrowheads="1"/>
          </p:cNvSpPr>
          <p:nvPr/>
        </p:nvSpPr>
        <p:spPr bwMode="auto">
          <a:xfrm>
            <a:off x="4355976" y="892525"/>
            <a:ext cx="4322371" cy="1361911"/>
          </a:xfrm>
          <a:prstGeom prst="rect">
            <a:avLst/>
          </a:prstGeom>
          <a:noFill/>
          <a:ln w="9525">
            <a:noFill/>
            <a:miter lim="800000"/>
            <a:headEnd/>
            <a:tailEnd/>
          </a:ln>
        </p:spPr>
        <p:txBody>
          <a:bodyPr wrap="square">
            <a:spAutoFit/>
          </a:bodyPr>
          <a:lstStyle/>
          <a:p>
            <a:pPr>
              <a:spcBef>
                <a:spcPct val="50000"/>
              </a:spcBef>
            </a:pPr>
            <a:r>
              <a:rPr lang="en-NZ" sz="1650" b="1" u="sng" dirty="0">
                <a:solidFill>
                  <a:schemeClr val="bg1"/>
                </a:solidFill>
              </a:rPr>
              <a:t>Non-US books:</a:t>
            </a:r>
          </a:p>
          <a:p>
            <a:pPr>
              <a:spcBef>
                <a:spcPct val="50000"/>
              </a:spcBef>
            </a:pPr>
            <a:r>
              <a:rPr lang="en-NZ" sz="1650" b="1" dirty="0">
                <a:solidFill>
                  <a:schemeClr val="bg1"/>
                </a:solidFill>
              </a:rPr>
              <a:t>APA 6th ed.: Harmondsworth, England: Penguin.</a:t>
            </a:r>
          </a:p>
          <a:p>
            <a:pPr>
              <a:spcBef>
                <a:spcPct val="50000"/>
              </a:spcBef>
            </a:pPr>
            <a:r>
              <a:rPr lang="en-NZ" sz="1650" b="1" dirty="0">
                <a:solidFill>
                  <a:schemeClr val="bg1"/>
                </a:solidFill>
              </a:rPr>
              <a:t>APA 7th ed.: Penguin.</a:t>
            </a:r>
          </a:p>
        </p:txBody>
      </p:sp>
      <p:sp>
        <p:nvSpPr>
          <p:cNvPr id="22" name="Right Arrow 21" descr="Red arrow pointing to a reference example of a US book showing that in APA 6th the publisher and location including state code is given but APA 7th, the publisher and location are not included in references. "/>
          <p:cNvSpPr/>
          <p:nvPr/>
        </p:nvSpPr>
        <p:spPr>
          <a:xfrm>
            <a:off x="3635896" y="2931790"/>
            <a:ext cx="504056" cy="45394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p>
        </p:txBody>
      </p:sp>
      <p:sp>
        <p:nvSpPr>
          <p:cNvPr id="15" name="Text Box 16"/>
          <p:cNvSpPr txBox="1">
            <a:spLocks noChangeArrowheads="1"/>
          </p:cNvSpPr>
          <p:nvPr/>
        </p:nvSpPr>
        <p:spPr bwMode="auto">
          <a:xfrm>
            <a:off x="4355977" y="2303894"/>
            <a:ext cx="3772644" cy="2377574"/>
          </a:xfrm>
          <a:prstGeom prst="rect">
            <a:avLst/>
          </a:prstGeom>
          <a:noFill/>
          <a:ln w="9525">
            <a:noFill/>
            <a:miter lim="800000"/>
            <a:headEnd/>
            <a:tailEnd/>
          </a:ln>
        </p:spPr>
        <p:txBody>
          <a:bodyPr wrap="square">
            <a:spAutoFit/>
          </a:bodyPr>
          <a:lstStyle/>
          <a:p>
            <a:pPr>
              <a:spcBef>
                <a:spcPct val="50000"/>
              </a:spcBef>
            </a:pPr>
            <a:endParaRPr lang="en-NZ" sz="1650" b="1" dirty="0">
              <a:solidFill>
                <a:schemeClr val="bg1"/>
              </a:solidFill>
            </a:endParaRPr>
          </a:p>
          <a:p>
            <a:pPr>
              <a:spcBef>
                <a:spcPct val="50000"/>
              </a:spcBef>
            </a:pPr>
            <a:r>
              <a:rPr lang="en-NZ" sz="1650" b="1" u="sng" dirty="0">
                <a:solidFill>
                  <a:schemeClr val="bg1"/>
                </a:solidFill>
              </a:rPr>
              <a:t>US books:</a:t>
            </a:r>
          </a:p>
          <a:p>
            <a:pPr>
              <a:spcBef>
                <a:spcPct val="50000"/>
              </a:spcBef>
            </a:pPr>
            <a:r>
              <a:rPr lang="en-NZ" sz="1650" b="1" dirty="0">
                <a:solidFill>
                  <a:schemeClr val="bg1"/>
                </a:solidFill>
              </a:rPr>
              <a:t>APA 6th ed.: Upper Saddle River, NJ: Lawrence Erlbaum Associates.</a:t>
            </a:r>
          </a:p>
          <a:p>
            <a:pPr>
              <a:spcBef>
                <a:spcPct val="50000"/>
              </a:spcBef>
            </a:pPr>
            <a:r>
              <a:rPr lang="en-NZ" sz="1650" b="1" dirty="0">
                <a:solidFill>
                  <a:schemeClr val="bg1"/>
                </a:solidFill>
              </a:rPr>
              <a:t>APA 7th ed.: Lawrence Erlbaum Associates.</a:t>
            </a:r>
          </a:p>
          <a:p>
            <a:pPr>
              <a:spcBef>
                <a:spcPct val="50000"/>
              </a:spcBef>
            </a:pPr>
            <a:endParaRPr lang="en-NZ" sz="1650" b="1" dirty="0">
              <a:solidFill>
                <a:schemeClr val="bg1"/>
              </a:solidFill>
            </a:endParaRPr>
          </a:p>
        </p:txBody>
      </p:sp>
    </p:spTree>
    <p:extLst>
      <p:ext uri="{BB962C8B-B14F-4D97-AF65-F5344CB8AC3E}">
        <p14:creationId xmlns:p14="http://schemas.microsoft.com/office/powerpoint/2010/main" val="3729268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8987-B9EA-4727-B524-FD47456E4DE8}"/>
              </a:ext>
            </a:extLst>
          </p:cNvPr>
          <p:cNvSpPr>
            <a:spLocks noGrp="1"/>
          </p:cNvSpPr>
          <p:nvPr>
            <p:ph type="title"/>
          </p:nvPr>
        </p:nvSpPr>
        <p:spPr>
          <a:xfrm>
            <a:off x="457200" y="-857250"/>
            <a:ext cx="8229600" cy="857250"/>
          </a:xfrm>
        </p:spPr>
        <p:txBody>
          <a:bodyPr anchor="b"/>
          <a:lstStyle/>
          <a:p>
            <a:r>
              <a:rPr lang="en-NZ" dirty="0"/>
              <a:t>Chapter in edited book reference</a:t>
            </a:r>
          </a:p>
        </p:txBody>
      </p:sp>
      <p:sp>
        <p:nvSpPr>
          <p:cNvPr id="5" name="TextBox 6"/>
          <p:cNvSpPr txBox="1">
            <a:spLocks noChangeArrowheads="1"/>
          </p:cNvSpPr>
          <p:nvPr/>
        </p:nvSpPr>
        <p:spPr bwMode="auto">
          <a:xfrm>
            <a:off x="223614" y="303610"/>
            <a:ext cx="2518172" cy="553998"/>
          </a:xfrm>
          <a:prstGeom prst="rect">
            <a:avLst/>
          </a:prstGeom>
          <a:noFill/>
          <a:ln w="9525">
            <a:noFill/>
            <a:miter lim="800000"/>
            <a:headEnd/>
            <a:tailEnd/>
          </a:ln>
        </p:spPr>
        <p:txBody>
          <a:bodyPr>
            <a:spAutoFit/>
          </a:bodyPr>
          <a:lstStyle/>
          <a:p>
            <a:r>
              <a:rPr lang="en-US" sz="1500" b="1" dirty="0">
                <a:solidFill>
                  <a:srgbClr val="FFFFFF"/>
                </a:solidFill>
                <a:latin typeface="Arial" pitchFamily="34" charset="0"/>
                <a:cs typeface="Arial" pitchFamily="34" charset="0"/>
              </a:rPr>
              <a:t>CHAPTER IN</a:t>
            </a:r>
          </a:p>
          <a:p>
            <a:r>
              <a:rPr lang="en-US" sz="1500" b="1" dirty="0">
                <a:solidFill>
                  <a:srgbClr val="FFFFFF"/>
                </a:solidFill>
                <a:latin typeface="Arial" pitchFamily="34" charset="0"/>
                <a:cs typeface="Arial" pitchFamily="34" charset="0"/>
              </a:rPr>
              <a:t>EDITED BOOK</a:t>
            </a:r>
          </a:p>
        </p:txBody>
      </p:sp>
      <p:sp>
        <p:nvSpPr>
          <p:cNvPr id="6" name="Rectangle 8"/>
          <p:cNvSpPr>
            <a:spLocks noChangeArrowheads="1"/>
          </p:cNvSpPr>
          <p:nvPr/>
        </p:nvSpPr>
        <p:spPr bwMode="auto">
          <a:xfrm>
            <a:off x="899593" y="2661556"/>
            <a:ext cx="7560840" cy="830997"/>
          </a:xfrm>
          <a:prstGeom prst="rect">
            <a:avLst/>
          </a:prstGeom>
          <a:noFill/>
          <a:ln w="9525">
            <a:noFill/>
            <a:miter lim="800000"/>
            <a:headEnd/>
            <a:tailEnd/>
          </a:ln>
        </p:spPr>
        <p:txBody>
          <a:bodyPr wrap="square">
            <a:spAutoFit/>
          </a:bodyPr>
          <a:lstStyle/>
          <a:p>
            <a:pPr marL="324000" indent="-342900"/>
            <a:r>
              <a:rPr lang="en-US" sz="1600" dirty="0" err="1">
                <a:solidFill>
                  <a:schemeClr val="bg1"/>
                </a:solidFill>
                <a:latin typeface="Arial" charset="0"/>
              </a:rPr>
              <a:t>Biggins</a:t>
            </a:r>
            <a:r>
              <a:rPr lang="en-US" sz="1600" dirty="0">
                <a:solidFill>
                  <a:schemeClr val="bg1"/>
                </a:solidFill>
                <a:latin typeface="Arial" charset="0"/>
              </a:rPr>
              <a:t>, G. (2009). Why I became a social worker. In P. Te </a:t>
            </a:r>
            <a:r>
              <a:rPr lang="en-US" sz="1600" dirty="0" err="1">
                <a:solidFill>
                  <a:schemeClr val="bg1"/>
                </a:solidFill>
                <a:latin typeface="Arial" charset="0"/>
              </a:rPr>
              <a:t>Ara</a:t>
            </a:r>
            <a:r>
              <a:rPr lang="en-US" sz="1600" dirty="0">
                <a:solidFill>
                  <a:schemeClr val="bg1"/>
                </a:solidFill>
                <a:latin typeface="Arial" charset="0"/>
              </a:rPr>
              <a:t> &amp; T. Rogers (Eds.), </a:t>
            </a:r>
            <a:r>
              <a:rPr lang="en-US" sz="1600" i="1" dirty="0">
                <a:solidFill>
                  <a:schemeClr val="bg1"/>
                </a:solidFill>
                <a:latin typeface="Arial" charset="0"/>
              </a:rPr>
              <a:t>Social work and social workers in New Zealand/Aotearoa </a:t>
            </a:r>
            <a:r>
              <a:rPr lang="en-US" sz="1600" dirty="0">
                <a:solidFill>
                  <a:schemeClr val="bg1"/>
                </a:solidFill>
                <a:latin typeface="Arial" charset="0"/>
              </a:rPr>
              <a:t>(pp. 102-120). Insight Press.</a:t>
            </a:r>
            <a:endParaRPr lang="en-NZ" sz="1600" dirty="0">
              <a:solidFill>
                <a:schemeClr val="bg1"/>
              </a:solidFill>
              <a:latin typeface="Arial" charset="0"/>
            </a:endParaRPr>
          </a:p>
        </p:txBody>
      </p:sp>
      <p:sp>
        <p:nvSpPr>
          <p:cNvPr id="8" name="TextBox 7"/>
          <p:cNvSpPr txBox="1"/>
          <p:nvPr/>
        </p:nvSpPr>
        <p:spPr>
          <a:xfrm>
            <a:off x="4211750" y="522901"/>
            <a:ext cx="2250963" cy="646331"/>
          </a:xfrm>
          <a:prstGeom prst="rect">
            <a:avLst/>
          </a:prstGeom>
          <a:noFill/>
        </p:spPr>
        <p:txBody>
          <a:bodyPr wrap="square" rtlCol="0">
            <a:spAutoFit/>
          </a:bodyPr>
          <a:lstStyle/>
          <a:p>
            <a:r>
              <a:rPr lang="en-NZ" dirty="0">
                <a:solidFill>
                  <a:srgbClr val="E4A025"/>
                </a:solidFill>
              </a:rPr>
              <a:t>Title of chapter – not in italics</a:t>
            </a:r>
          </a:p>
        </p:txBody>
      </p:sp>
      <p:sp>
        <p:nvSpPr>
          <p:cNvPr id="7" name="Line 10" descr="Arrow pointing to reference detail"/>
          <p:cNvSpPr>
            <a:spLocks noChangeShapeType="1"/>
          </p:cNvSpPr>
          <p:nvPr/>
        </p:nvSpPr>
        <p:spPr bwMode="auto">
          <a:xfrm flipH="1">
            <a:off x="4400550" y="1146148"/>
            <a:ext cx="244928" cy="1515407"/>
          </a:xfrm>
          <a:prstGeom prst="line">
            <a:avLst/>
          </a:prstGeom>
          <a:noFill/>
          <a:ln w="28575">
            <a:solidFill>
              <a:srgbClr val="FF9900"/>
            </a:solidFill>
            <a:round/>
            <a:headEnd/>
            <a:tailEnd type="triangle" w="med" len="med"/>
          </a:ln>
        </p:spPr>
        <p:txBody>
          <a:bodyPr/>
          <a:lstStyle/>
          <a:p>
            <a:endParaRPr lang="en-NZ" dirty="0"/>
          </a:p>
        </p:txBody>
      </p:sp>
      <p:sp>
        <p:nvSpPr>
          <p:cNvPr id="10" name="TextBox 9"/>
          <p:cNvSpPr txBox="1"/>
          <p:nvPr/>
        </p:nvSpPr>
        <p:spPr>
          <a:xfrm>
            <a:off x="5868144" y="1145961"/>
            <a:ext cx="2714201" cy="646331"/>
          </a:xfrm>
          <a:prstGeom prst="rect">
            <a:avLst/>
          </a:prstGeom>
          <a:noFill/>
        </p:spPr>
        <p:txBody>
          <a:bodyPr wrap="square" rtlCol="0">
            <a:spAutoFit/>
          </a:bodyPr>
          <a:lstStyle/>
          <a:p>
            <a:r>
              <a:rPr lang="en-NZ" dirty="0">
                <a:solidFill>
                  <a:srgbClr val="E4A025"/>
                </a:solidFill>
              </a:rPr>
              <a:t>Editors’ names (initial before) and (Eds.)</a:t>
            </a:r>
          </a:p>
        </p:txBody>
      </p:sp>
      <p:sp>
        <p:nvSpPr>
          <p:cNvPr id="9" name="Line 10" descr="Arrow pointing to reference detail"/>
          <p:cNvSpPr>
            <a:spLocks noChangeShapeType="1"/>
          </p:cNvSpPr>
          <p:nvPr/>
        </p:nvSpPr>
        <p:spPr bwMode="auto">
          <a:xfrm>
            <a:off x="6876255" y="1859288"/>
            <a:ext cx="59425" cy="802267"/>
          </a:xfrm>
          <a:prstGeom prst="line">
            <a:avLst/>
          </a:prstGeom>
          <a:noFill/>
          <a:ln w="28575">
            <a:solidFill>
              <a:srgbClr val="FF9900"/>
            </a:solidFill>
            <a:round/>
            <a:headEnd/>
            <a:tailEnd type="triangle" w="med" len="med"/>
          </a:ln>
        </p:spPr>
        <p:txBody>
          <a:bodyPr/>
          <a:lstStyle/>
          <a:p>
            <a:endParaRPr lang="en-NZ"/>
          </a:p>
        </p:txBody>
      </p:sp>
      <p:sp>
        <p:nvSpPr>
          <p:cNvPr id="12" name="TextBox 11"/>
          <p:cNvSpPr txBox="1"/>
          <p:nvPr/>
        </p:nvSpPr>
        <p:spPr>
          <a:xfrm>
            <a:off x="2800349" y="4058530"/>
            <a:ext cx="1600200" cy="646331"/>
          </a:xfrm>
          <a:prstGeom prst="rect">
            <a:avLst/>
          </a:prstGeom>
          <a:noFill/>
        </p:spPr>
        <p:txBody>
          <a:bodyPr wrap="square" rtlCol="0">
            <a:spAutoFit/>
          </a:bodyPr>
          <a:lstStyle/>
          <a:p>
            <a:r>
              <a:rPr lang="en-NZ" dirty="0">
                <a:solidFill>
                  <a:srgbClr val="E4A025"/>
                </a:solidFill>
              </a:rPr>
              <a:t>Title of book – in </a:t>
            </a:r>
            <a:r>
              <a:rPr lang="en-NZ" i="1" dirty="0">
                <a:solidFill>
                  <a:srgbClr val="E4A025"/>
                </a:solidFill>
              </a:rPr>
              <a:t>italics</a:t>
            </a:r>
          </a:p>
        </p:txBody>
      </p:sp>
      <p:sp>
        <p:nvSpPr>
          <p:cNvPr id="11" name="Line 10" descr="Arrow pointing to reference detail"/>
          <p:cNvSpPr>
            <a:spLocks noChangeShapeType="1"/>
          </p:cNvSpPr>
          <p:nvPr/>
        </p:nvSpPr>
        <p:spPr bwMode="auto">
          <a:xfrm flipV="1">
            <a:off x="3551465" y="3151414"/>
            <a:ext cx="297826" cy="907115"/>
          </a:xfrm>
          <a:prstGeom prst="line">
            <a:avLst/>
          </a:prstGeom>
          <a:noFill/>
          <a:ln w="28575">
            <a:solidFill>
              <a:srgbClr val="FF9900"/>
            </a:solidFill>
            <a:round/>
            <a:headEnd/>
            <a:tailEnd type="triangle" w="med" len="med"/>
          </a:ln>
        </p:spPr>
        <p:txBody>
          <a:bodyPr/>
          <a:lstStyle/>
          <a:p>
            <a:endParaRPr lang="en-NZ"/>
          </a:p>
        </p:txBody>
      </p:sp>
      <p:sp>
        <p:nvSpPr>
          <p:cNvPr id="14" name="TextBox 13"/>
          <p:cNvSpPr txBox="1"/>
          <p:nvPr/>
        </p:nvSpPr>
        <p:spPr>
          <a:xfrm>
            <a:off x="4608933" y="3861707"/>
            <a:ext cx="3195895" cy="646331"/>
          </a:xfrm>
          <a:prstGeom prst="rect">
            <a:avLst/>
          </a:prstGeom>
          <a:noFill/>
        </p:spPr>
        <p:txBody>
          <a:bodyPr wrap="square" rtlCol="0">
            <a:spAutoFit/>
          </a:bodyPr>
          <a:lstStyle/>
          <a:p>
            <a:r>
              <a:rPr lang="en-NZ" dirty="0">
                <a:solidFill>
                  <a:srgbClr val="E4A025"/>
                </a:solidFill>
              </a:rPr>
              <a:t>Page numbers of chapter – in brackets with pp. before</a:t>
            </a:r>
          </a:p>
        </p:txBody>
      </p:sp>
      <p:sp>
        <p:nvSpPr>
          <p:cNvPr id="13" name="Line 10" descr="Arrow pointing to reference detail"/>
          <p:cNvSpPr>
            <a:spLocks noChangeShapeType="1"/>
          </p:cNvSpPr>
          <p:nvPr/>
        </p:nvSpPr>
        <p:spPr bwMode="auto">
          <a:xfrm flipV="1">
            <a:off x="6245118" y="3226245"/>
            <a:ext cx="690563" cy="710292"/>
          </a:xfrm>
          <a:prstGeom prst="line">
            <a:avLst/>
          </a:prstGeom>
          <a:noFill/>
          <a:ln w="28575">
            <a:solidFill>
              <a:srgbClr val="FF9900"/>
            </a:solidFill>
            <a:round/>
            <a:headEnd/>
            <a:tailEnd type="triangle" w="med" len="med"/>
          </a:ln>
        </p:spPr>
        <p:txBody>
          <a:bodyPr/>
          <a:lstStyle/>
          <a:p>
            <a:endParaRPr lang="en-NZ"/>
          </a:p>
        </p:txBody>
      </p:sp>
      <p:sp>
        <p:nvSpPr>
          <p:cNvPr id="16" name="TextBox 15"/>
          <p:cNvSpPr txBox="1"/>
          <p:nvPr/>
        </p:nvSpPr>
        <p:spPr>
          <a:xfrm>
            <a:off x="1722664" y="1048170"/>
            <a:ext cx="1992086" cy="923330"/>
          </a:xfrm>
          <a:prstGeom prst="rect">
            <a:avLst/>
          </a:prstGeom>
          <a:noFill/>
        </p:spPr>
        <p:txBody>
          <a:bodyPr wrap="square" rtlCol="0">
            <a:spAutoFit/>
          </a:bodyPr>
          <a:lstStyle/>
          <a:p>
            <a:r>
              <a:rPr lang="en-NZ" dirty="0">
                <a:solidFill>
                  <a:srgbClr val="E4A025"/>
                </a:solidFill>
              </a:rPr>
              <a:t>Author of chapter and year of publication</a:t>
            </a:r>
          </a:p>
        </p:txBody>
      </p:sp>
      <p:sp>
        <p:nvSpPr>
          <p:cNvPr id="15" name="Line 10" descr="Arrow pointing to reference detail"/>
          <p:cNvSpPr>
            <a:spLocks noChangeShapeType="1"/>
          </p:cNvSpPr>
          <p:nvPr/>
        </p:nvSpPr>
        <p:spPr bwMode="auto">
          <a:xfrm flipH="1">
            <a:off x="2190473" y="1948416"/>
            <a:ext cx="34289" cy="566184"/>
          </a:xfrm>
          <a:prstGeom prst="line">
            <a:avLst/>
          </a:prstGeom>
          <a:noFill/>
          <a:ln w="28575">
            <a:solidFill>
              <a:srgbClr val="FF9900"/>
            </a:solidFill>
            <a:round/>
            <a:headEnd/>
            <a:tailEnd type="triangle" w="med" len="med"/>
          </a:ln>
        </p:spPr>
        <p:txBody>
          <a:bodyPr/>
          <a:lstStyle/>
          <a:p>
            <a:endParaRPr lang="en-NZ"/>
          </a:p>
        </p:txBody>
      </p:sp>
      <p:sp>
        <p:nvSpPr>
          <p:cNvPr id="18" name="TextBox 17"/>
          <p:cNvSpPr txBox="1"/>
          <p:nvPr/>
        </p:nvSpPr>
        <p:spPr>
          <a:xfrm>
            <a:off x="1331119" y="4261168"/>
            <a:ext cx="1289958" cy="369332"/>
          </a:xfrm>
          <a:prstGeom prst="rect">
            <a:avLst/>
          </a:prstGeom>
          <a:noFill/>
        </p:spPr>
        <p:txBody>
          <a:bodyPr wrap="square" rtlCol="0">
            <a:spAutoFit/>
          </a:bodyPr>
          <a:lstStyle/>
          <a:p>
            <a:r>
              <a:rPr lang="en-NZ" dirty="0">
                <a:solidFill>
                  <a:srgbClr val="E4A025"/>
                </a:solidFill>
              </a:rPr>
              <a:t>Publisher</a:t>
            </a:r>
            <a:endParaRPr lang="en-NZ" i="1" dirty="0">
              <a:solidFill>
                <a:srgbClr val="E4A025"/>
              </a:solidFill>
            </a:endParaRPr>
          </a:p>
        </p:txBody>
      </p:sp>
      <p:sp>
        <p:nvSpPr>
          <p:cNvPr id="17" name="Line 10" descr="Arrow pointing to reference detail"/>
          <p:cNvSpPr>
            <a:spLocks noChangeShapeType="1"/>
          </p:cNvSpPr>
          <p:nvPr/>
        </p:nvSpPr>
        <p:spPr bwMode="auto">
          <a:xfrm flipV="1">
            <a:off x="1951265" y="3519163"/>
            <a:ext cx="297826" cy="742004"/>
          </a:xfrm>
          <a:prstGeom prst="line">
            <a:avLst/>
          </a:prstGeom>
          <a:noFill/>
          <a:ln w="28575">
            <a:solidFill>
              <a:srgbClr val="FF9900"/>
            </a:solidFill>
            <a:round/>
            <a:headEnd/>
            <a:tailEnd type="triangle" w="med" len="med"/>
          </a:ln>
        </p:spPr>
        <p:txBody>
          <a:bodyPr/>
          <a:lstStyle/>
          <a:p>
            <a:endParaRPr lang="en-NZ"/>
          </a:p>
        </p:txBody>
      </p:sp>
    </p:spTree>
    <p:extLst>
      <p:ext uri="{BB962C8B-B14F-4D97-AF65-F5344CB8AC3E}">
        <p14:creationId xmlns:p14="http://schemas.microsoft.com/office/powerpoint/2010/main" val="531910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p:bldP spid="9" grpId="0" animBg="1"/>
      <p:bldP spid="12" grpId="0"/>
      <p:bldP spid="11" grpId="0" animBg="1"/>
      <p:bldP spid="14" grpId="0"/>
      <p:bldP spid="13" grpId="0" animBg="1"/>
      <p:bldP spid="16" grpId="0"/>
      <p:bldP spid="15" grpId="0" animBg="1"/>
      <p:bldP spid="18" grpId="0"/>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2754-3EF2-4ABC-A212-11AC253EAD33}"/>
              </a:ext>
              <a:ext uri="{C183D7F6-B498-43B3-948B-1728B52AA6E4}">
                <adec:decorative xmlns:adec="http://schemas.microsoft.com/office/drawing/2017/decorative" val="0"/>
              </a:ext>
            </a:extLst>
          </p:cNvPr>
          <p:cNvSpPr>
            <a:spLocks noGrp="1"/>
          </p:cNvSpPr>
          <p:nvPr>
            <p:ph type="title"/>
          </p:nvPr>
        </p:nvSpPr>
        <p:spPr>
          <a:xfrm>
            <a:off x="457200" y="-857250"/>
            <a:ext cx="8229600" cy="857250"/>
          </a:xfrm>
        </p:spPr>
        <p:txBody>
          <a:bodyPr anchor="b"/>
          <a:lstStyle/>
          <a:p>
            <a:r>
              <a:rPr lang="en-NZ" dirty="0"/>
              <a:t>Article in a scholarly journal </a:t>
            </a:r>
          </a:p>
        </p:txBody>
      </p:sp>
      <p:sp>
        <p:nvSpPr>
          <p:cNvPr id="5" name="TextBox 6"/>
          <p:cNvSpPr txBox="1">
            <a:spLocks noChangeArrowheads="1"/>
          </p:cNvSpPr>
          <p:nvPr/>
        </p:nvSpPr>
        <p:spPr bwMode="auto">
          <a:xfrm>
            <a:off x="213410" y="426323"/>
            <a:ext cx="2518172" cy="553998"/>
          </a:xfrm>
          <a:prstGeom prst="rect">
            <a:avLst/>
          </a:prstGeom>
          <a:noFill/>
          <a:ln w="9525">
            <a:noFill/>
            <a:miter lim="800000"/>
            <a:headEnd/>
            <a:tailEnd/>
          </a:ln>
        </p:spPr>
        <p:txBody>
          <a:bodyPr>
            <a:spAutoFit/>
          </a:bodyPr>
          <a:lstStyle/>
          <a:p>
            <a:r>
              <a:rPr lang="en-US" sz="1500" b="1" dirty="0">
                <a:solidFill>
                  <a:srgbClr val="FFFFFF"/>
                </a:solidFill>
                <a:latin typeface="Arial" pitchFamily="34" charset="0"/>
                <a:cs typeface="Arial" pitchFamily="34" charset="0"/>
              </a:rPr>
              <a:t>ARTICLE IN A SCHOLARLY JOURNAL</a:t>
            </a:r>
          </a:p>
        </p:txBody>
      </p:sp>
      <p:sp>
        <p:nvSpPr>
          <p:cNvPr id="6" name="Rectangle 2"/>
          <p:cNvSpPr>
            <a:spLocks noGrp="1" noChangeArrowheads="1"/>
          </p:cNvSpPr>
          <p:nvPr>
            <p:ph idx="1"/>
          </p:nvPr>
        </p:nvSpPr>
        <p:spPr bwMode="auto">
          <a:xfrm>
            <a:off x="1418092" y="987574"/>
            <a:ext cx="6682300" cy="3394472"/>
          </a:xfrm>
          <a:noFill/>
          <a:ln>
            <a:miter lim="800000"/>
            <a:headEnd/>
            <a:tailEnd/>
          </a:ln>
        </p:spPr>
        <p:txBody>
          <a:bodyPr vert="horz" wrap="square" lIns="68580" tIns="34290" rIns="68580" bIns="34290" numCol="1" anchor="t" anchorCtr="0" compatLnSpc="1">
            <a:prstTxWarp prst="textNoShape">
              <a:avLst/>
            </a:prstTxWarp>
          </a:bodyPr>
          <a:lstStyle/>
          <a:p>
            <a:pPr eaLnBrk="1" hangingPunct="1"/>
            <a:endParaRPr lang="en-US" dirty="0">
              <a:solidFill>
                <a:schemeClr val="bg1"/>
              </a:solidFill>
              <a:latin typeface="Verdana" pitchFamily="34" charset="0"/>
              <a:ea typeface="ＭＳ Ｐゴシック" pitchFamily="34" charset="-128"/>
              <a:cs typeface="Times New Roman" pitchFamily="68" charset="0"/>
            </a:endParaRPr>
          </a:p>
          <a:p>
            <a:pPr eaLnBrk="1" hangingPunct="1">
              <a:buFontTx/>
              <a:buNone/>
            </a:pPr>
            <a:endParaRPr lang="en-US" dirty="0">
              <a:solidFill>
                <a:schemeClr val="bg1"/>
              </a:solidFill>
              <a:latin typeface="Verdana" pitchFamily="34" charset="0"/>
              <a:ea typeface="ＭＳ Ｐゴシック" pitchFamily="34" charset="-128"/>
              <a:cs typeface="Times New Roman" pitchFamily="68" charset="0"/>
            </a:endParaRPr>
          </a:p>
          <a:p>
            <a:pPr eaLnBrk="1" hangingPunct="1">
              <a:buFontTx/>
              <a:buNone/>
            </a:pPr>
            <a:r>
              <a:rPr lang="en-US" sz="2400" dirty="0">
                <a:solidFill>
                  <a:schemeClr val="bg1"/>
                </a:solidFill>
                <a:latin typeface="Verdana" pitchFamily="34" charset="0"/>
                <a:ea typeface="ＭＳ Ｐゴシック" pitchFamily="34" charset="-128"/>
                <a:cs typeface="Times New Roman" pitchFamily="68" charset="0"/>
              </a:rPr>
              <a:t>Silverblatt, A. (2004). Media as a social institution. </a:t>
            </a:r>
            <a:r>
              <a:rPr lang="en-US" sz="2400" i="1" dirty="0">
                <a:solidFill>
                  <a:schemeClr val="bg1"/>
                </a:solidFill>
                <a:latin typeface="Verdana" pitchFamily="34" charset="0"/>
                <a:ea typeface="ＭＳ Ｐゴシック" pitchFamily="34" charset="-128"/>
                <a:cs typeface="Times New Roman" pitchFamily="68" charset="0"/>
              </a:rPr>
              <a:t>American Behavioral Scientist, 48</a:t>
            </a:r>
            <a:r>
              <a:rPr lang="en-US" sz="2400" dirty="0">
                <a:solidFill>
                  <a:schemeClr val="bg1"/>
                </a:solidFill>
                <a:latin typeface="Verdana" pitchFamily="34" charset="0"/>
                <a:ea typeface="ＭＳ Ｐゴシック" pitchFamily="34" charset="-128"/>
                <a:cs typeface="Times New Roman" pitchFamily="68" charset="0"/>
              </a:rPr>
              <a:t>(1), 35-42.</a:t>
            </a:r>
            <a:endParaRPr lang="en-NZ" sz="2400" dirty="0">
              <a:solidFill>
                <a:schemeClr val="bg1"/>
              </a:solidFill>
              <a:latin typeface="Verdana" pitchFamily="34" charset="0"/>
              <a:ea typeface="ＭＳ Ｐゴシック" pitchFamily="34" charset="-128"/>
              <a:cs typeface="Times New Roman" pitchFamily="68" charset="0"/>
            </a:endParaRPr>
          </a:p>
        </p:txBody>
      </p:sp>
      <p:sp>
        <p:nvSpPr>
          <p:cNvPr id="22" name="Rectangle 23"/>
          <p:cNvSpPr>
            <a:spLocks noChangeArrowheads="1"/>
          </p:cNvSpPr>
          <p:nvPr/>
        </p:nvSpPr>
        <p:spPr bwMode="auto">
          <a:xfrm>
            <a:off x="1665086" y="3330774"/>
            <a:ext cx="5168929" cy="369332"/>
          </a:xfrm>
          <a:prstGeom prst="rect">
            <a:avLst/>
          </a:prstGeom>
          <a:noFill/>
          <a:ln w="9525">
            <a:noFill/>
            <a:miter lim="800000"/>
            <a:headEnd/>
            <a:tailEnd/>
          </a:ln>
        </p:spPr>
        <p:txBody>
          <a:bodyPr wrap="square">
            <a:spAutoFit/>
          </a:bodyPr>
          <a:lstStyle/>
          <a:p>
            <a:r>
              <a:rPr lang="en-US" dirty="0">
                <a:solidFill>
                  <a:schemeClr val="bg1"/>
                </a:solidFill>
              </a:rPr>
              <a:t> https://doi:</a:t>
            </a:r>
            <a:r>
              <a:rPr lang="en-NZ" dirty="0">
                <a:solidFill>
                  <a:schemeClr val="bg1"/>
                </a:solidFill>
              </a:rPr>
              <a:t>10.1080/09585190802707433</a:t>
            </a:r>
          </a:p>
        </p:txBody>
      </p:sp>
      <p:sp>
        <p:nvSpPr>
          <p:cNvPr id="8" name="Text Box 4" descr="authors name above an arrow that points to the authors name in an example reference. "/>
          <p:cNvSpPr txBox="1">
            <a:spLocks noChangeArrowheads="1"/>
          </p:cNvSpPr>
          <p:nvPr/>
        </p:nvSpPr>
        <p:spPr bwMode="auto">
          <a:xfrm>
            <a:off x="1494235" y="951310"/>
            <a:ext cx="1651029" cy="369332"/>
          </a:xfrm>
          <a:prstGeom prst="rect">
            <a:avLst/>
          </a:prstGeom>
          <a:noFill/>
          <a:ln w="9525">
            <a:noFill/>
            <a:miter lim="800000"/>
            <a:headEnd/>
            <a:tailEnd/>
          </a:ln>
        </p:spPr>
        <p:txBody>
          <a:bodyPr wrap="none">
            <a:spAutoFit/>
          </a:bodyPr>
          <a:lstStyle/>
          <a:p>
            <a:r>
              <a:rPr lang="en-NZ" dirty="0">
                <a:solidFill>
                  <a:srgbClr val="E4A025"/>
                </a:solidFill>
              </a:rPr>
              <a:t>author’s name</a:t>
            </a:r>
          </a:p>
        </p:txBody>
      </p:sp>
      <p:sp>
        <p:nvSpPr>
          <p:cNvPr id="19" name="AutoShape 21">
            <a:extLst>
              <a:ext uri="{C183D7F6-B498-43B3-948B-1728B52AA6E4}">
                <adec:decorative xmlns:adec="http://schemas.microsoft.com/office/drawing/2017/decorative" val="1"/>
              </a:ext>
            </a:extLst>
          </p:cNvPr>
          <p:cNvSpPr>
            <a:spLocks noChangeArrowheads="1"/>
          </p:cNvSpPr>
          <p:nvPr/>
        </p:nvSpPr>
        <p:spPr bwMode="auto">
          <a:xfrm rot="5400000">
            <a:off x="1976158" y="1656439"/>
            <a:ext cx="680407" cy="241697"/>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a:p>
        </p:txBody>
      </p:sp>
      <p:sp>
        <p:nvSpPr>
          <p:cNvPr id="9" name="Text Box 6" descr="text box that says year"/>
          <p:cNvSpPr txBox="1">
            <a:spLocks noChangeArrowheads="1"/>
          </p:cNvSpPr>
          <p:nvPr/>
        </p:nvSpPr>
        <p:spPr bwMode="auto">
          <a:xfrm>
            <a:off x="4248151" y="1113235"/>
            <a:ext cx="633507" cy="369332"/>
          </a:xfrm>
          <a:prstGeom prst="rect">
            <a:avLst/>
          </a:prstGeom>
          <a:noFill/>
          <a:ln w="9525">
            <a:noFill/>
            <a:miter lim="800000"/>
            <a:headEnd/>
            <a:tailEnd/>
          </a:ln>
        </p:spPr>
        <p:txBody>
          <a:bodyPr wrap="none">
            <a:spAutoFit/>
          </a:bodyPr>
          <a:lstStyle/>
          <a:p>
            <a:r>
              <a:rPr lang="en-NZ" dirty="0">
                <a:solidFill>
                  <a:srgbClr val="E4A025"/>
                </a:solidFill>
              </a:rPr>
              <a:t>year</a:t>
            </a:r>
          </a:p>
        </p:txBody>
      </p:sp>
      <p:sp>
        <p:nvSpPr>
          <p:cNvPr id="17" name="AutoShape 19">
            <a:extLst>
              <a:ext uri="{C183D7F6-B498-43B3-948B-1728B52AA6E4}">
                <adec:decorative xmlns:adec="http://schemas.microsoft.com/office/drawing/2017/decorative" val="1"/>
              </a:ext>
            </a:extLst>
          </p:cNvPr>
          <p:cNvSpPr>
            <a:spLocks noChangeArrowheads="1"/>
          </p:cNvSpPr>
          <p:nvPr/>
        </p:nvSpPr>
        <p:spPr bwMode="auto">
          <a:xfrm rot="7070284">
            <a:off x="3942364" y="1654586"/>
            <a:ext cx="637627" cy="241697"/>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a:p>
        </p:txBody>
      </p:sp>
      <p:sp>
        <p:nvSpPr>
          <p:cNvPr id="11" name="Text Box 10"/>
          <p:cNvSpPr txBox="1">
            <a:spLocks noChangeArrowheads="1"/>
          </p:cNvSpPr>
          <p:nvPr/>
        </p:nvSpPr>
        <p:spPr bwMode="auto">
          <a:xfrm>
            <a:off x="5724128" y="986501"/>
            <a:ext cx="2838662" cy="369332"/>
          </a:xfrm>
          <a:prstGeom prst="rect">
            <a:avLst/>
          </a:prstGeom>
          <a:noFill/>
          <a:ln w="9525">
            <a:noFill/>
            <a:miter lim="800000"/>
            <a:headEnd/>
            <a:tailEnd/>
          </a:ln>
        </p:spPr>
        <p:txBody>
          <a:bodyPr wrap="none">
            <a:spAutoFit/>
          </a:bodyPr>
          <a:lstStyle/>
          <a:p>
            <a:r>
              <a:rPr lang="en-NZ" dirty="0">
                <a:solidFill>
                  <a:srgbClr val="E4A025"/>
                </a:solidFill>
              </a:rPr>
              <a:t>Title </a:t>
            </a:r>
            <a:r>
              <a:rPr lang="en-NZ" sz="1500" dirty="0">
                <a:solidFill>
                  <a:srgbClr val="E4A025"/>
                </a:solidFill>
              </a:rPr>
              <a:t>(no italics; not in capitals)</a:t>
            </a:r>
          </a:p>
        </p:txBody>
      </p:sp>
      <p:sp>
        <p:nvSpPr>
          <p:cNvPr id="18" name="AutoShape 20">
            <a:extLst>
              <a:ext uri="{C183D7F6-B498-43B3-948B-1728B52AA6E4}">
                <adec:decorative xmlns:adec="http://schemas.microsoft.com/office/drawing/2017/decorative" val="1"/>
              </a:ext>
            </a:extLst>
          </p:cNvPr>
          <p:cNvSpPr>
            <a:spLocks noChangeArrowheads="1"/>
          </p:cNvSpPr>
          <p:nvPr/>
        </p:nvSpPr>
        <p:spPr bwMode="auto">
          <a:xfrm rot="6625340">
            <a:off x="5807359" y="1661333"/>
            <a:ext cx="625601" cy="241697"/>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a:p>
        </p:txBody>
      </p:sp>
      <p:sp>
        <p:nvSpPr>
          <p:cNvPr id="13" name="Text Box 13"/>
          <p:cNvSpPr txBox="1">
            <a:spLocks noChangeArrowheads="1"/>
          </p:cNvSpPr>
          <p:nvPr/>
        </p:nvSpPr>
        <p:spPr bwMode="auto">
          <a:xfrm>
            <a:off x="6891622" y="2842220"/>
            <a:ext cx="2237008" cy="830997"/>
          </a:xfrm>
          <a:prstGeom prst="rect">
            <a:avLst/>
          </a:prstGeom>
          <a:noFill/>
          <a:ln w="9525">
            <a:noFill/>
            <a:miter lim="800000"/>
            <a:headEnd/>
            <a:tailEnd/>
          </a:ln>
        </p:spPr>
        <p:txBody>
          <a:bodyPr wrap="square">
            <a:spAutoFit/>
          </a:bodyPr>
          <a:lstStyle/>
          <a:p>
            <a:r>
              <a:rPr lang="en-NZ" dirty="0">
                <a:solidFill>
                  <a:srgbClr val="E4A025"/>
                </a:solidFill>
              </a:rPr>
              <a:t>journal name </a:t>
            </a:r>
          </a:p>
          <a:p>
            <a:r>
              <a:rPr lang="en-NZ" sz="1500" i="1" dirty="0">
                <a:solidFill>
                  <a:srgbClr val="E4A025"/>
                </a:solidFill>
              </a:rPr>
              <a:t>(italics; main words start with capitals)</a:t>
            </a:r>
          </a:p>
        </p:txBody>
      </p:sp>
      <p:sp>
        <p:nvSpPr>
          <p:cNvPr id="16" name="AutoShape 18">
            <a:extLst>
              <a:ext uri="{C183D7F6-B498-43B3-948B-1728B52AA6E4}">
                <adec:decorative xmlns:adec="http://schemas.microsoft.com/office/drawing/2017/decorative" val="1"/>
              </a:ext>
            </a:extLst>
          </p:cNvPr>
          <p:cNvSpPr>
            <a:spLocks noChangeArrowheads="1"/>
          </p:cNvSpPr>
          <p:nvPr/>
        </p:nvSpPr>
        <p:spPr bwMode="auto">
          <a:xfrm rot="12398671">
            <a:off x="6107926" y="2985166"/>
            <a:ext cx="709571" cy="241697"/>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a:p>
        </p:txBody>
      </p:sp>
      <p:sp>
        <p:nvSpPr>
          <p:cNvPr id="15" name="Text Box 17"/>
          <p:cNvSpPr txBox="1">
            <a:spLocks noChangeArrowheads="1"/>
          </p:cNvSpPr>
          <p:nvPr/>
        </p:nvSpPr>
        <p:spPr bwMode="auto">
          <a:xfrm>
            <a:off x="6313744" y="3906787"/>
            <a:ext cx="1659429" cy="369332"/>
          </a:xfrm>
          <a:prstGeom prst="rect">
            <a:avLst/>
          </a:prstGeom>
          <a:noFill/>
          <a:ln w="9525">
            <a:noFill/>
            <a:miter lim="800000"/>
            <a:headEnd/>
            <a:tailEnd/>
          </a:ln>
        </p:spPr>
        <p:txBody>
          <a:bodyPr wrap="none">
            <a:spAutoFit/>
          </a:bodyPr>
          <a:lstStyle/>
          <a:p>
            <a:r>
              <a:rPr lang="en-NZ" dirty="0">
                <a:solidFill>
                  <a:srgbClr val="E4A025"/>
                </a:solidFill>
              </a:rPr>
              <a:t>page numbers</a:t>
            </a:r>
          </a:p>
        </p:txBody>
      </p:sp>
      <p:sp>
        <p:nvSpPr>
          <p:cNvPr id="21" name="AutoShape 23">
            <a:extLst>
              <a:ext uri="{C183D7F6-B498-43B3-948B-1728B52AA6E4}">
                <adec:decorative xmlns:adec="http://schemas.microsoft.com/office/drawing/2017/decorative" val="1"/>
              </a:ext>
            </a:extLst>
          </p:cNvPr>
          <p:cNvSpPr>
            <a:spLocks noChangeArrowheads="1"/>
          </p:cNvSpPr>
          <p:nvPr/>
        </p:nvSpPr>
        <p:spPr bwMode="auto">
          <a:xfrm rot="13148210">
            <a:off x="5432852" y="3403881"/>
            <a:ext cx="913605" cy="241697"/>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a:p>
        </p:txBody>
      </p:sp>
      <p:sp>
        <p:nvSpPr>
          <p:cNvPr id="23" name="Text Box 13"/>
          <p:cNvSpPr txBox="1">
            <a:spLocks noChangeArrowheads="1"/>
          </p:cNvSpPr>
          <p:nvPr/>
        </p:nvSpPr>
        <p:spPr bwMode="auto">
          <a:xfrm>
            <a:off x="3515872" y="4162972"/>
            <a:ext cx="2787943" cy="923330"/>
          </a:xfrm>
          <a:prstGeom prst="rect">
            <a:avLst/>
          </a:prstGeom>
          <a:noFill/>
          <a:ln w="9525">
            <a:noFill/>
            <a:miter lim="800000"/>
            <a:headEnd/>
            <a:tailEnd/>
          </a:ln>
        </p:spPr>
        <p:txBody>
          <a:bodyPr wrap="square">
            <a:spAutoFit/>
          </a:bodyPr>
          <a:lstStyle/>
          <a:p>
            <a:r>
              <a:rPr lang="en-NZ" dirty="0" err="1">
                <a:solidFill>
                  <a:srgbClr val="E4A025"/>
                </a:solidFill>
              </a:rPr>
              <a:t>doi</a:t>
            </a:r>
            <a:r>
              <a:rPr lang="en-NZ" dirty="0">
                <a:solidFill>
                  <a:srgbClr val="E4A025"/>
                </a:solidFill>
              </a:rPr>
              <a:t> number </a:t>
            </a:r>
          </a:p>
          <a:p>
            <a:r>
              <a:rPr lang="en-NZ" dirty="0">
                <a:solidFill>
                  <a:srgbClr val="E4A025"/>
                </a:solidFill>
              </a:rPr>
              <a:t>(if the article has one or url if does not have a </a:t>
            </a:r>
            <a:r>
              <a:rPr lang="en-NZ" dirty="0" err="1">
                <a:solidFill>
                  <a:srgbClr val="E4A025"/>
                </a:solidFill>
              </a:rPr>
              <a:t>doi</a:t>
            </a:r>
            <a:r>
              <a:rPr lang="en-NZ" dirty="0">
                <a:solidFill>
                  <a:srgbClr val="E4A025"/>
                </a:solidFill>
              </a:rPr>
              <a:t>)</a:t>
            </a:r>
          </a:p>
        </p:txBody>
      </p:sp>
      <p:sp>
        <p:nvSpPr>
          <p:cNvPr id="24" name="AutoShape 18">
            <a:extLst>
              <a:ext uri="{C183D7F6-B498-43B3-948B-1728B52AA6E4}">
                <adec:decorative xmlns:adec="http://schemas.microsoft.com/office/drawing/2017/decorative" val="1"/>
              </a:ext>
            </a:extLst>
          </p:cNvPr>
          <p:cNvSpPr>
            <a:spLocks noChangeArrowheads="1"/>
          </p:cNvSpPr>
          <p:nvPr/>
        </p:nvSpPr>
        <p:spPr bwMode="auto">
          <a:xfrm rot="16200000">
            <a:off x="4101069" y="3775569"/>
            <a:ext cx="401597" cy="241697"/>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a:p>
        </p:txBody>
      </p:sp>
      <p:sp>
        <p:nvSpPr>
          <p:cNvPr id="14" name="Text Box 15">
            <a:extLst>
              <a:ext uri="{C183D7F6-B498-43B3-948B-1728B52AA6E4}">
                <adec:decorative xmlns:adec="http://schemas.microsoft.com/office/drawing/2017/decorative" val="0"/>
              </a:ext>
            </a:extLst>
          </p:cNvPr>
          <p:cNvSpPr txBox="1">
            <a:spLocks noChangeArrowheads="1"/>
          </p:cNvSpPr>
          <p:nvPr/>
        </p:nvSpPr>
        <p:spPr bwMode="auto">
          <a:xfrm>
            <a:off x="213410" y="4091453"/>
            <a:ext cx="2787943" cy="646331"/>
          </a:xfrm>
          <a:prstGeom prst="rect">
            <a:avLst/>
          </a:prstGeom>
          <a:noFill/>
          <a:ln w="9525">
            <a:noFill/>
            <a:miter lim="800000"/>
            <a:headEnd/>
            <a:tailEnd/>
          </a:ln>
        </p:spPr>
        <p:txBody>
          <a:bodyPr wrap="none">
            <a:spAutoFit/>
          </a:bodyPr>
          <a:lstStyle/>
          <a:p>
            <a:r>
              <a:rPr lang="en-NZ" dirty="0">
                <a:solidFill>
                  <a:srgbClr val="E4A025"/>
                </a:solidFill>
              </a:rPr>
              <a:t>volume number in italics; </a:t>
            </a:r>
          </a:p>
          <a:p>
            <a:r>
              <a:rPr lang="en-NZ" dirty="0">
                <a:solidFill>
                  <a:srgbClr val="E4A025"/>
                </a:solidFill>
              </a:rPr>
              <a:t>issue number in brackets</a:t>
            </a:r>
          </a:p>
        </p:txBody>
      </p:sp>
      <p:sp>
        <p:nvSpPr>
          <p:cNvPr id="20" name="AutoShape 22">
            <a:extLst>
              <a:ext uri="{C183D7F6-B498-43B3-948B-1728B52AA6E4}">
                <adec:decorative xmlns:adec="http://schemas.microsoft.com/office/drawing/2017/decorative" val="1"/>
              </a:ext>
            </a:extLst>
          </p:cNvPr>
          <p:cNvSpPr>
            <a:spLocks noChangeArrowheads="1"/>
          </p:cNvSpPr>
          <p:nvPr/>
        </p:nvSpPr>
        <p:spPr bwMode="auto">
          <a:xfrm rot="19720792">
            <a:off x="2371446" y="3563329"/>
            <a:ext cx="1395403" cy="289826"/>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a:p>
        </p:txBody>
      </p:sp>
      <p:pic>
        <p:nvPicPr>
          <p:cNvPr id="25" name="Picture 2">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504" y="2282983"/>
            <a:ext cx="1204758" cy="155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180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grpId="1"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500"/>
                            </p:stCondLst>
                            <p:childTnLst>
                              <p:par>
                                <p:cTn id="24" presetID="10" presetClass="entr" presetSubtype="0" fill="hold" grpId="1"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500"/>
                            </p:stCondLst>
                            <p:childTnLst>
                              <p:par>
                                <p:cTn id="36" presetID="10" presetClass="entr" presetSubtype="0" fill="hold" grpId="1"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fade">
                                      <p:cBhvr>
                                        <p:cTn id="43" dur="500"/>
                                        <p:tgtEl>
                                          <p:spTgt spid="13">
                                            <p:txEl>
                                              <p:pRg st="0" end="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xEl>
                                              <p:pRg st="1" end="1"/>
                                            </p:txEl>
                                          </p:spTgt>
                                        </p:tgtEl>
                                        <p:attrNameLst>
                                          <p:attrName>style.visibility</p:attrName>
                                        </p:attrNameLst>
                                      </p:cBhvr>
                                      <p:to>
                                        <p:strVal val="visible"/>
                                      </p:to>
                                    </p:set>
                                    <p:animEffect transition="in" filter="fade">
                                      <p:cBhvr>
                                        <p:cTn id="46" dur="500"/>
                                        <p:tgtEl>
                                          <p:spTgt spid="13">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500"/>
                            </p:stCondLst>
                            <p:childTnLst>
                              <p:par>
                                <p:cTn id="51" presetID="10" presetClass="entr" presetSubtype="0" fill="hold" grpId="1"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par>
                          <p:cTn id="62" fill="hold">
                            <p:stCondLst>
                              <p:cond delay="500"/>
                            </p:stCondLst>
                            <p:childTnLst>
                              <p:par>
                                <p:cTn id="63" presetID="10" presetClass="entr" presetSubtype="0" fill="hold" grpId="1"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5">
                                            <p:txEl>
                                              <p:pRg st="0" end="0"/>
                                            </p:txEl>
                                          </p:spTgt>
                                        </p:tgtEl>
                                        <p:attrNameLst>
                                          <p:attrName>style.visibility</p:attrName>
                                        </p:attrNameLst>
                                      </p:cBhvr>
                                      <p:to>
                                        <p:strVal val="visible"/>
                                      </p:to>
                                    </p:set>
                                    <p:animEffect transition="in" filter="fade">
                                      <p:cBhvr>
                                        <p:cTn id="74" dur="500"/>
                                        <p:tgtEl>
                                          <p:spTgt spid="15">
                                            <p:txEl>
                                              <p:pRg st="0" end="0"/>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par>
                          <p:cTn id="78" fill="hold">
                            <p:stCondLst>
                              <p:cond delay="500"/>
                            </p:stCondLst>
                            <p:childTnLst>
                              <p:par>
                                <p:cTn id="79" presetID="10" presetClass="entr" presetSubtype="0" fill="hold" grpId="1"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3">
                                            <p:txEl>
                                              <p:pRg st="0" end="0"/>
                                            </p:txEl>
                                          </p:spTgt>
                                        </p:tgtEl>
                                        <p:attrNameLst>
                                          <p:attrName>style.visibility</p:attrName>
                                        </p:attrNameLst>
                                      </p:cBhvr>
                                      <p:to>
                                        <p:strVal val="visible"/>
                                      </p:to>
                                    </p:set>
                                    <p:animEffect transition="in" filter="fade">
                                      <p:cBhvr>
                                        <p:cTn id="86" dur="500"/>
                                        <p:tgtEl>
                                          <p:spTgt spid="23">
                                            <p:txEl>
                                              <p:pRg st="0" end="0"/>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23">
                                            <p:txEl>
                                              <p:pRg st="1" end="1"/>
                                            </p:txEl>
                                          </p:spTgt>
                                        </p:tgtEl>
                                        <p:attrNameLst>
                                          <p:attrName>style.visibility</p:attrName>
                                        </p:attrNameLst>
                                      </p:cBhvr>
                                      <p:to>
                                        <p:strVal val="visible"/>
                                      </p:to>
                                    </p:set>
                                    <p:animEffect transition="in" filter="fade">
                                      <p:cBhvr>
                                        <p:cTn id="89" dur="500"/>
                                        <p:tgtEl>
                                          <p:spTgt spid="23">
                                            <p:txEl>
                                              <p:pRg st="1" end="1"/>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childTnLst>
                          </p:cTn>
                        </p:par>
                        <p:par>
                          <p:cTn id="93" fill="hold">
                            <p:stCondLst>
                              <p:cond delay="500"/>
                            </p:stCondLst>
                            <p:childTnLst>
                              <p:par>
                                <p:cTn id="94" presetID="10" presetClass="entr" presetSubtype="0" fill="hold" grpId="1" nodeType="after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9" grpId="0"/>
      <p:bldP spid="17" grpId="0" animBg="1"/>
      <p:bldP spid="17" grpId="1" animBg="1"/>
      <p:bldP spid="11" grpId="0"/>
      <p:bldP spid="18" grpId="0" animBg="1"/>
      <p:bldP spid="18" grpId="1" animBg="1"/>
      <p:bldP spid="16" grpId="0" animBg="1"/>
      <p:bldP spid="16" grpId="1" animBg="1"/>
      <p:bldP spid="21" grpId="0" animBg="1"/>
      <p:bldP spid="21" grpId="1" animBg="1"/>
      <p:bldP spid="24" grpId="0" animBg="1"/>
      <p:bldP spid="24" grpId="1" animBg="1"/>
      <p:bldP spid="14" grpId="0"/>
      <p:bldP spid="20" grpId="0" animBg="1"/>
      <p:bldP spid="2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7848-C77B-4121-BAF5-B2F6EC922E03}"/>
              </a:ext>
              <a:ext uri="{C183D7F6-B498-43B3-948B-1728B52AA6E4}">
                <adec:decorative xmlns:adec="http://schemas.microsoft.com/office/drawing/2017/decorative" val="0"/>
              </a:ext>
            </a:extLst>
          </p:cNvPr>
          <p:cNvSpPr>
            <a:spLocks noGrp="1"/>
          </p:cNvSpPr>
          <p:nvPr>
            <p:ph type="title"/>
          </p:nvPr>
        </p:nvSpPr>
        <p:spPr>
          <a:xfrm>
            <a:off x="457200" y="-857250"/>
            <a:ext cx="8229600" cy="857250"/>
          </a:xfrm>
        </p:spPr>
        <p:txBody>
          <a:bodyPr anchor="b"/>
          <a:lstStyle/>
          <a:p>
            <a:r>
              <a:rPr lang="en-NZ" dirty="0"/>
              <a:t>Web page reference</a:t>
            </a:r>
          </a:p>
        </p:txBody>
      </p:sp>
      <p:sp>
        <p:nvSpPr>
          <p:cNvPr id="5" name="TextBox 6"/>
          <p:cNvSpPr txBox="1">
            <a:spLocks noChangeArrowheads="1"/>
          </p:cNvSpPr>
          <p:nvPr/>
        </p:nvSpPr>
        <p:spPr bwMode="auto">
          <a:xfrm>
            <a:off x="265809" y="352998"/>
            <a:ext cx="2518172" cy="323165"/>
          </a:xfrm>
          <a:prstGeom prst="rect">
            <a:avLst/>
          </a:prstGeom>
          <a:noFill/>
          <a:ln w="9525">
            <a:noFill/>
            <a:miter lim="800000"/>
            <a:headEnd/>
            <a:tailEnd/>
          </a:ln>
        </p:spPr>
        <p:txBody>
          <a:bodyPr>
            <a:spAutoFit/>
          </a:bodyPr>
          <a:lstStyle/>
          <a:p>
            <a:r>
              <a:rPr lang="en-US" sz="1500" b="1" dirty="0">
                <a:solidFill>
                  <a:srgbClr val="FFFFFF"/>
                </a:solidFill>
                <a:latin typeface="Arial" pitchFamily="34" charset="0"/>
                <a:cs typeface="Arial" pitchFamily="34" charset="0"/>
              </a:rPr>
              <a:t>WEB PAGE REFERENCE</a:t>
            </a:r>
          </a:p>
        </p:txBody>
      </p:sp>
      <p:sp>
        <p:nvSpPr>
          <p:cNvPr id="6" name="Rectangle 2"/>
          <p:cNvSpPr>
            <a:spLocks noGrp="1" noChangeArrowheads="1"/>
          </p:cNvSpPr>
          <p:nvPr>
            <p:ph idx="1"/>
          </p:nvPr>
        </p:nvSpPr>
        <p:spPr bwMode="auto">
          <a:xfrm>
            <a:off x="1331119" y="2244998"/>
            <a:ext cx="5724525" cy="1781175"/>
          </a:xfrm>
          <a:noFill/>
          <a:ln>
            <a:miter lim="800000"/>
            <a:headEnd/>
            <a:tailEnd/>
          </a:ln>
        </p:spPr>
        <p:txBody>
          <a:bodyPr vert="horz" wrap="square" lIns="68580" tIns="34290" rIns="68580" bIns="34290" numCol="1" anchor="t" anchorCtr="0" compatLnSpc="1">
            <a:prstTxWarp prst="textNoShape">
              <a:avLst/>
            </a:prstTxWarp>
            <a:normAutofit fontScale="62500" lnSpcReduction="20000"/>
          </a:bodyPr>
          <a:lstStyle/>
          <a:p>
            <a:pPr eaLnBrk="1" hangingPunct="1">
              <a:lnSpc>
                <a:spcPct val="120000"/>
              </a:lnSpc>
              <a:buFontTx/>
              <a:buNone/>
            </a:pPr>
            <a:r>
              <a:rPr lang="en-US" dirty="0">
                <a:solidFill>
                  <a:schemeClr val="bg1"/>
                </a:solidFill>
                <a:latin typeface="Verdana" pitchFamily="34" charset="0"/>
                <a:ea typeface="ＭＳ Ｐゴシック" pitchFamily="34" charset="-128"/>
                <a:cs typeface="Times New Roman" pitchFamily="68" charset="0"/>
              </a:rPr>
              <a:t>Statistics New Zealand. (2009). Mapping trends in the Auckland region</a:t>
            </a:r>
            <a:r>
              <a:rPr lang="en-US" i="1" dirty="0">
                <a:solidFill>
                  <a:schemeClr val="bg1"/>
                </a:solidFill>
                <a:latin typeface="Verdana" pitchFamily="34" charset="0"/>
                <a:ea typeface="ＭＳ Ｐゴシック" pitchFamily="34" charset="-128"/>
                <a:cs typeface="Times New Roman" pitchFamily="68" charset="0"/>
              </a:rPr>
              <a:t>. </a:t>
            </a:r>
            <a:r>
              <a:rPr lang="en-US" dirty="0">
                <a:solidFill>
                  <a:schemeClr val="bg1"/>
                </a:solidFill>
                <a:latin typeface="Verdana" pitchFamily="34" charset="0"/>
                <a:ea typeface="ＭＳ Ｐゴシック" pitchFamily="34" charset="-128"/>
                <a:cs typeface="Times New Roman" pitchFamily="68" charset="0"/>
              </a:rPr>
              <a:t>http://www.stats.govt.nz/Publications/PopulationStatistics/mapping-trends-in-the-auckland-region.aspx.</a:t>
            </a:r>
            <a:endParaRPr lang="en-NZ" dirty="0">
              <a:solidFill>
                <a:schemeClr val="bg1"/>
              </a:solidFill>
              <a:latin typeface="Verdana" pitchFamily="34" charset="0"/>
              <a:ea typeface="ＭＳ Ｐゴシック" pitchFamily="34" charset="-128"/>
              <a:cs typeface="Times New Roman" pitchFamily="68" charset="0"/>
            </a:endParaRPr>
          </a:p>
        </p:txBody>
      </p:sp>
      <p:sp>
        <p:nvSpPr>
          <p:cNvPr id="7" name="Text Box 4"/>
          <p:cNvSpPr txBox="1">
            <a:spLocks noChangeArrowheads="1"/>
          </p:cNvSpPr>
          <p:nvPr/>
        </p:nvSpPr>
        <p:spPr bwMode="auto">
          <a:xfrm>
            <a:off x="1331119" y="1014413"/>
            <a:ext cx="3812262" cy="600164"/>
          </a:xfrm>
          <a:prstGeom prst="rect">
            <a:avLst/>
          </a:prstGeom>
          <a:noFill/>
          <a:ln w="9525">
            <a:noFill/>
            <a:miter lim="800000"/>
            <a:headEnd/>
            <a:tailEnd/>
          </a:ln>
        </p:spPr>
        <p:txBody>
          <a:bodyPr wrap="none">
            <a:spAutoFit/>
          </a:bodyPr>
          <a:lstStyle/>
          <a:p>
            <a:r>
              <a:rPr lang="en-NZ" b="1" dirty="0">
                <a:solidFill>
                  <a:srgbClr val="E4A025"/>
                </a:solidFill>
              </a:rPr>
              <a:t>author’s name </a:t>
            </a:r>
          </a:p>
          <a:p>
            <a:r>
              <a:rPr lang="en-NZ" sz="1500" b="1" dirty="0">
                <a:solidFill>
                  <a:srgbClr val="E4A025"/>
                </a:solidFill>
              </a:rPr>
              <a:t>(or organisation that owns the web site)</a:t>
            </a:r>
          </a:p>
        </p:txBody>
      </p:sp>
      <p:sp>
        <p:nvSpPr>
          <p:cNvPr id="8" name="AutoShape 21">
            <a:extLst>
              <a:ext uri="{C183D7F6-B498-43B3-948B-1728B52AA6E4}">
                <adec:decorative xmlns:adec="http://schemas.microsoft.com/office/drawing/2017/decorative" val="1"/>
              </a:ext>
            </a:extLst>
          </p:cNvPr>
          <p:cNvSpPr>
            <a:spLocks noChangeArrowheads="1"/>
          </p:cNvSpPr>
          <p:nvPr/>
        </p:nvSpPr>
        <p:spPr bwMode="auto">
          <a:xfrm rot="5400000">
            <a:off x="2333625" y="1765102"/>
            <a:ext cx="448866" cy="241697"/>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a:p>
        </p:txBody>
      </p:sp>
      <p:sp>
        <p:nvSpPr>
          <p:cNvPr id="9" name="Text Box 6"/>
          <p:cNvSpPr txBox="1">
            <a:spLocks noChangeArrowheads="1"/>
          </p:cNvSpPr>
          <p:nvPr/>
        </p:nvSpPr>
        <p:spPr bwMode="auto">
          <a:xfrm>
            <a:off x="5315629" y="725872"/>
            <a:ext cx="2857618" cy="600164"/>
          </a:xfrm>
          <a:prstGeom prst="rect">
            <a:avLst/>
          </a:prstGeom>
          <a:noFill/>
          <a:ln w="9525">
            <a:noFill/>
            <a:miter lim="800000"/>
            <a:headEnd/>
            <a:tailEnd/>
          </a:ln>
        </p:spPr>
        <p:txBody>
          <a:bodyPr wrap="square">
            <a:spAutoFit/>
          </a:bodyPr>
          <a:lstStyle/>
          <a:p>
            <a:r>
              <a:rPr lang="en-NZ" b="1" dirty="0">
                <a:solidFill>
                  <a:srgbClr val="E4A025"/>
                </a:solidFill>
              </a:rPr>
              <a:t>Year </a:t>
            </a:r>
          </a:p>
          <a:p>
            <a:r>
              <a:rPr lang="en-NZ" sz="1500" b="1" dirty="0">
                <a:solidFill>
                  <a:srgbClr val="E4A025"/>
                </a:solidFill>
              </a:rPr>
              <a:t>(if it’s missing put (</a:t>
            </a:r>
            <a:r>
              <a:rPr lang="en-NZ" sz="1500" b="1" dirty="0" err="1">
                <a:solidFill>
                  <a:srgbClr val="E4A025"/>
                </a:solidFill>
              </a:rPr>
              <a:t>n.d</a:t>
            </a:r>
            <a:r>
              <a:rPr lang="en-NZ" sz="1500" b="1" dirty="0">
                <a:solidFill>
                  <a:srgbClr val="E4A025"/>
                </a:solidFill>
              </a:rPr>
              <a:t>.)</a:t>
            </a:r>
          </a:p>
        </p:txBody>
      </p:sp>
      <p:sp>
        <p:nvSpPr>
          <p:cNvPr id="10" name="AutoShape 19">
            <a:extLst>
              <a:ext uri="{C183D7F6-B498-43B3-948B-1728B52AA6E4}">
                <adec:decorative xmlns:adec="http://schemas.microsoft.com/office/drawing/2017/decorative" val="1"/>
              </a:ext>
            </a:extLst>
          </p:cNvPr>
          <p:cNvSpPr>
            <a:spLocks noChangeArrowheads="1"/>
          </p:cNvSpPr>
          <p:nvPr/>
        </p:nvSpPr>
        <p:spPr bwMode="auto">
          <a:xfrm rot="8008210">
            <a:off x="4874591" y="1583866"/>
            <a:ext cx="753236" cy="234833"/>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a:p>
        </p:txBody>
      </p:sp>
      <p:sp>
        <p:nvSpPr>
          <p:cNvPr id="14" name="Text Box 6"/>
          <p:cNvSpPr txBox="1">
            <a:spLocks noChangeArrowheads="1"/>
          </p:cNvSpPr>
          <p:nvPr/>
        </p:nvSpPr>
        <p:spPr bwMode="auto">
          <a:xfrm>
            <a:off x="7377813" y="1516618"/>
            <a:ext cx="1590868" cy="369332"/>
          </a:xfrm>
          <a:prstGeom prst="rect">
            <a:avLst/>
          </a:prstGeom>
          <a:noFill/>
          <a:ln w="9525">
            <a:noFill/>
            <a:miter lim="800000"/>
            <a:headEnd/>
            <a:tailEnd/>
          </a:ln>
        </p:spPr>
        <p:txBody>
          <a:bodyPr wrap="square">
            <a:spAutoFit/>
          </a:bodyPr>
          <a:lstStyle/>
          <a:p>
            <a:r>
              <a:rPr lang="en-NZ" b="1" dirty="0">
                <a:solidFill>
                  <a:srgbClr val="E4A025"/>
                </a:solidFill>
              </a:rPr>
              <a:t>Title of page</a:t>
            </a:r>
          </a:p>
        </p:txBody>
      </p:sp>
      <p:sp>
        <p:nvSpPr>
          <p:cNvPr id="13" name="AutoShape 19">
            <a:extLst>
              <a:ext uri="{C183D7F6-B498-43B3-948B-1728B52AA6E4}">
                <adec:decorative xmlns:adec="http://schemas.microsoft.com/office/drawing/2017/decorative" val="1"/>
              </a:ext>
            </a:extLst>
          </p:cNvPr>
          <p:cNvSpPr>
            <a:spLocks noChangeArrowheads="1"/>
          </p:cNvSpPr>
          <p:nvPr/>
        </p:nvSpPr>
        <p:spPr bwMode="auto">
          <a:xfrm rot="8067314">
            <a:off x="6806858" y="1905138"/>
            <a:ext cx="719017" cy="241697"/>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a:p>
        </p:txBody>
      </p:sp>
      <p:sp>
        <p:nvSpPr>
          <p:cNvPr id="11" name="Text Box 6"/>
          <p:cNvSpPr txBox="1">
            <a:spLocks noChangeArrowheads="1"/>
          </p:cNvSpPr>
          <p:nvPr/>
        </p:nvSpPr>
        <p:spPr bwMode="auto">
          <a:xfrm>
            <a:off x="827585" y="4056430"/>
            <a:ext cx="5039088" cy="646331"/>
          </a:xfrm>
          <a:prstGeom prst="rect">
            <a:avLst/>
          </a:prstGeom>
          <a:noFill/>
          <a:ln w="9525">
            <a:noFill/>
            <a:miter lim="800000"/>
            <a:headEnd/>
            <a:tailEnd/>
          </a:ln>
        </p:spPr>
        <p:txBody>
          <a:bodyPr wrap="square">
            <a:spAutoFit/>
          </a:bodyPr>
          <a:lstStyle/>
          <a:p>
            <a:r>
              <a:rPr lang="en-NZ" b="1" dirty="0">
                <a:solidFill>
                  <a:srgbClr val="E4A025"/>
                </a:solidFill>
              </a:rPr>
              <a:t>Note: APA 7th edition does not use “Retrieved from”</a:t>
            </a:r>
          </a:p>
        </p:txBody>
      </p:sp>
    </p:spTree>
    <p:extLst>
      <p:ext uri="{BB962C8B-B14F-4D97-AF65-F5344CB8AC3E}">
        <p14:creationId xmlns:p14="http://schemas.microsoft.com/office/powerpoint/2010/main" val="309125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4" grpId="0"/>
      <p:bldP spid="13" grpId="0" animBg="1"/>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347614"/>
            <a:ext cx="8424936" cy="3185487"/>
          </a:xfrm>
          <a:prstGeom prst="rect">
            <a:avLst/>
          </a:prstGeom>
          <a:noFill/>
        </p:spPr>
        <p:txBody>
          <a:bodyPr wrap="square" rtlCol="0">
            <a:spAutoFit/>
          </a:bodyPr>
          <a:lstStyle/>
          <a:p>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You’re going to see another APA reference list in which two of these elements are missing:</a:t>
            </a:r>
          </a:p>
          <a:p>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buAutoNum type="alphaUcParenR"/>
              <a:tabLst>
                <a:tab pos="3675063" algn="l"/>
              </a:tabLst>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publisher	B) page numbers</a:t>
            </a:r>
          </a:p>
          <a:p>
            <a:pPr>
              <a:tabLst>
                <a:tab pos="3675063" algn="l"/>
              </a:tabLst>
            </a:pPr>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tabLst>
                <a:tab pos="3676650" algn="l"/>
              </a:tabLst>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C) volume and issue number</a:t>
            </a:r>
          </a:p>
          <a:p>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000" b="1" dirty="0">
                <a:solidFill>
                  <a:srgbClr val="E4A024"/>
                </a:solidFill>
                <a:latin typeface="Verdana" panose="020B0604030504040204" pitchFamily="34" charset="0"/>
                <a:ea typeface="Verdana" panose="020B0604030504040204" pitchFamily="34" charset="0"/>
                <a:cs typeface="Verdana" panose="020B0604030504040204" pitchFamily="34" charset="0"/>
              </a:rPr>
              <a:t>Write:</a:t>
            </a:r>
          </a:p>
          <a:p>
            <a:endParaRPr lang="en-NZ"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The two letters representing the missing elements.</a:t>
            </a:r>
          </a:p>
          <a:p>
            <a:pPr marL="342900" indent="-342900">
              <a:buFont typeface="Arial" panose="020B0604020202020204" pitchFamily="34" charset="0"/>
              <a:buChar char="•"/>
            </a:pPr>
            <a:endParaRPr lang="en-NZ"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250032"/>
            <a:ext cx="3584575" cy="76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descr="text box that says interactive task 4"/>
          <p:cNvSpPr txBox="1">
            <a:spLocks noGrp="1" noChangeArrowheads="1"/>
          </p:cNvSpPr>
          <p:nvPr>
            <p:ph type="title" idx="4294967295"/>
          </p:nvPr>
        </p:nvSpPr>
        <p:spPr bwMode="auto">
          <a:xfrm>
            <a:off x="250826" y="303610"/>
            <a:ext cx="3457575" cy="40011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INTERACTIVE TASK 4</a:t>
            </a:r>
          </a:p>
        </p:txBody>
      </p:sp>
    </p:spTree>
    <p:extLst>
      <p:ext uri="{BB962C8B-B14F-4D97-AF65-F5344CB8AC3E}">
        <p14:creationId xmlns:p14="http://schemas.microsoft.com/office/powerpoint/2010/main" val="693885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0A977D-2126-4F2C-AF99-84B731792652}"/>
              </a:ext>
              <a:ext uri="{C183D7F6-B498-43B3-948B-1728B52AA6E4}">
                <adec:decorative xmlns:adec="http://schemas.microsoft.com/office/drawing/2017/decorative" val="0"/>
              </a:ext>
            </a:extLst>
          </p:cNvPr>
          <p:cNvSpPr>
            <a:spLocks noGrp="1"/>
          </p:cNvSpPr>
          <p:nvPr>
            <p:ph type="title"/>
          </p:nvPr>
        </p:nvSpPr>
        <p:spPr>
          <a:xfrm>
            <a:off x="457200" y="-857250"/>
            <a:ext cx="8229600" cy="857250"/>
          </a:xfrm>
        </p:spPr>
        <p:txBody>
          <a:bodyPr anchor="b"/>
          <a:lstStyle/>
          <a:p>
            <a:r>
              <a:rPr lang="en-NZ" dirty="0"/>
              <a:t>Reference list example question </a:t>
            </a:r>
          </a:p>
        </p:txBody>
      </p:sp>
      <p:sp>
        <p:nvSpPr>
          <p:cNvPr id="2" name="TextBox 1"/>
          <p:cNvSpPr txBox="1"/>
          <p:nvPr/>
        </p:nvSpPr>
        <p:spPr>
          <a:xfrm>
            <a:off x="395536" y="272899"/>
            <a:ext cx="8424389" cy="4001095"/>
          </a:xfrm>
          <a:prstGeom prst="rect">
            <a:avLst/>
          </a:prstGeom>
          <a:noFill/>
        </p:spPr>
        <p:txBody>
          <a:bodyPr wrap="square" rtlCol="0">
            <a:spAutoFit/>
          </a:bodyPr>
          <a:lstStyle/>
          <a:p>
            <a:pPr marL="360000" indent="-457200"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References</a:t>
            </a:r>
          </a:p>
          <a:p>
            <a:pPr marL="360000" indent="-457200"/>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60000" indent="-457200"/>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New Zealand Ministry of Education. (2015). </a:t>
            </a:r>
            <a:r>
              <a:rPr lang="en-US" sz="1400" i="1" dirty="0">
                <a:solidFill>
                  <a:schemeClr val="bg1"/>
                </a:solidFill>
                <a:latin typeface="Verdana" panose="020B0604030504040204" pitchFamily="34" charset="0"/>
                <a:ea typeface="Verdana" panose="020B0604030504040204" pitchFamily="34" charset="0"/>
                <a:cs typeface="Verdana" panose="020B0604030504040204" pitchFamily="34" charset="0"/>
              </a:rPr>
              <a:t>What we get for what we spend</a:t>
            </a: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 http://www.educationcounts.govt.nz/data/assets/pdf_file/0011/163685/What-we-get-for-what-we-spend-Inputs-outputs-and-outcomes-of-Govts-tertiary-education-expenditure-2004-2013.pdf</a:t>
            </a:r>
          </a:p>
          <a:p>
            <a:pPr marL="360000" indent="-457200"/>
            <a:endPar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60000" indent="-457200"/>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Nicol, D. J., &amp; Macfarlane-Dick, D. (2006). Formative assessment and self-regulated learning: A model and seven principles of good feedback practice. </a:t>
            </a:r>
            <a:r>
              <a:rPr lang="en-US" sz="1400" i="1" dirty="0">
                <a:solidFill>
                  <a:schemeClr val="bg1"/>
                </a:solidFill>
                <a:latin typeface="Verdana" panose="020B0604030504040204" pitchFamily="34" charset="0"/>
                <a:ea typeface="Verdana" panose="020B0604030504040204" pitchFamily="34" charset="0"/>
                <a:cs typeface="Verdana" panose="020B0604030504040204" pitchFamily="34" charset="0"/>
              </a:rPr>
              <a:t>Studies in Higher Education, 31</a:t>
            </a: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(2). </a:t>
            </a:r>
          </a:p>
          <a:p>
            <a:pPr marL="360000" indent="-457200"/>
            <a:endPar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60000" indent="-457200"/>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North, S. M. (1995). The idea of a writing center. In C. Murphy &amp; J. Law (Eds.), </a:t>
            </a:r>
            <a:r>
              <a:rPr lang="en-US" sz="1400" i="1" dirty="0">
                <a:solidFill>
                  <a:schemeClr val="bg1"/>
                </a:solidFill>
                <a:latin typeface="Verdana" panose="020B0604030504040204" pitchFamily="34" charset="0"/>
                <a:ea typeface="Verdana" panose="020B0604030504040204" pitchFamily="34" charset="0"/>
                <a:cs typeface="Verdana" panose="020B0604030504040204" pitchFamily="34" charset="0"/>
              </a:rPr>
              <a:t>Landmark essays on writing centers</a:t>
            </a: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360000" indent="-457200"/>
            <a:endPar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60000" indent="-457200"/>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Parker, M. (1992). Post-modern organizations or postmodern organization theory? </a:t>
            </a:r>
            <a:r>
              <a:rPr lang="en-US" sz="1400" i="1" dirty="0">
                <a:solidFill>
                  <a:schemeClr val="bg1"/>
                </a:solidFill>
                <a:latin typeface="Verdana" panose="020B0604030504040204" pitchFamily="34" charset="0"/>
                <a:ea typeface="Verdana" panose="020B0604030504040204" pitchFamily="34" charset="0"/>
                <a:cs typeface="Verdana" panose="020B0604030504040204" pitchFamily="34" charset="0"/>
              </a:rPr>
              <a:t>Organization Studies, 13</a:t>
            </a: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(1), 1. </a:t>
            </a:r>
          </a:p>
          <a:p>
            <a:pPr marL="360000" indent="-457200"/>
            <a:endPar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60000" indent="-457200"/>
            <a:r>
              <a:rPr lang="en-US"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Pascarella</a:t>
            </a: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 E. T., &amp; </a:t>
            </a:r>
            <a:r>
              <a:rPr lang="en-US"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Terenzini</a:t>
            </a: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 P. T. (2005). </a:t>
            </a:r>
            <a:r>
              <a:rPr lang="en-US" sz="1400" i="1" dirty="0">
                <a:solidFill>
                  <a:schemeClr val="bg1"/>
                </a:solidFill>
                <a:latin typeface="Verdana" panose="020B0604030504040204" pitchFamily="34" charset="0"/>
                <a:ea typeface="Verdana" panose="020B0604030504040204" pitchFamily="34" charset="0"/>
                <a:cs typeface="Verdana" panose="020B0604030504040204" pitchFamily="34" charset="0"/>
              </a:rPr>
              <a:t>How college affects students: A third decade of research</a:t>
            </a: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Jossey</a:t>
            </a: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-Bass.</a:t>
            </a:r>
            <a:endParaRPr lang="en-NZ"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359258" y="4371950"/>
            <a:ext cx="8496944" cy="338554"/>
          </a:xfrm>
          <a:prstGeom prst="rect">
            <a:avLst/>
          </a:prstGeom>
        </p:spPr>
        <p:txBody>
          <a:bodyPr wrap="square">
            <a:spAutoFit/>
          </a:bodyPr>
          <a:lstStyle/>
          <a:p>
            <a:pPr>
              <a:tabLst>
                <a:tab pos="1166813" algn="l"/>
                <a:tab pos="3405188" algn="l"/>
                <a:tab pos="5024438" algn="l"/>
              </a:tabLst>
            </a:pPr>
            <a:r>
              <a:rPr lang="en-NZ" sz="1600" dirty="0">
                <a:solidFill>
                  <a:srgbClr val="FFC000"/>
                </a:solidFill>
                <a:latin typeface="Verdana" panose="020B0604030504040204" pitchFamily="34" charset="0"/>
                <a:ea typeface="Verdana" panose="020B0604030504040204" pitchFamily="34" charset="0"/>
                <a:cs typeface="Verdana" panose="020B0604030504040204" pitchFamily="34" charset="0"/>
              </a:rPr>
              <a:t>A) publisher        B) page numbers       C) volume &amp; issue numbers</a:t>
            </a:r>
          </a:p>
        </p:txBody>
      </p:sp>
    </p:spTree>
    <p:extLst>
      <p:ext uri="{BB962C8B-B14F-4D97-AF65-F5344CB8AC3E}">
        <p14:creationId xmlns:p14="http://schemas.microsoft.com/office/powerpoint/2010/main" val="4056653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type="title" idx="4294967295"/>
          </p:nvPr>
        </p:nvSpPr>
        <p:spPr>
          <a:xfrm>
            <a:off x="467544" y="843558"/>
            <a:ext cx="8064896" cy="3816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NZ"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Referencing is used to tell the reader the source of any information which you’ve found in a book, article, website etc and have included in your text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NZ" sz="105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NZ" sz="2000" b="0" i="0" u="none" strike="noStrike" kern="1200" cap="none" spc="0" normalizeH="0" baseline="0" noProof="0" dirty="0">
                <a:ln>
                  <a:noFill/>
                </a:ln>
                <a:solidFill>
                  <a:srgbClr val="FFC000"/>
                </a:solidFill>
                <a:effectLst/>
                <a:uLnTx/>
                <a:uFillTx/>
                <a:latin typeface="Verdana" panose="020B0604030504040204" pitchFamily="34" charset="0"/>
                <a:ea typeface="Verdana" panose="020B0604030504040204" pitchFamily="34" charset="0"/>
                <a:cs typeface="Verdana" panose="020B0604030504040204" pitchFamily="34" charset="0"/>
              </a:rPr>
              <a:t>When you refer to other work you need to have: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NZ" sz="105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NZ" sz="18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in-text citations (each time you include information or quotations from your research)</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NZ" sz="105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NZ" sz="18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 reference list (with complete details of all the sources you’ve referred to on a separate page at the end of your text)</a:t>
            </a:r>
          </a:p>
        </p:txBody>
      </p:sp>
    </p:spTree>
    <p:extLst>
      <p:ext uri="{BB962C8B-B14F-4D97-AF65-F5344CB8AC3E}">
        <p14:creationId xmlns:p14="http://schemas.microsoft.com/office/powerpoint/2010/main" val="2418040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95536" y="194532"/>
            <a:ext cx="8424389" cy="4339650"/>
          </a:xfrm>
          <a:prstGeom prst="rect">
            <a:avLst/>
          </a:prstGeom>
          <a:noFill/>
        </p:spPr>
        <p:txBody>
          <a:bodyPr wrap="square" rtlCol="0">
            <a:spAutoFit/>
          </a:bodyPr>
          <a:lstStyle/>
          <a:p>
            <a:pPr marL="360000" indent="-457200"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References</a:t>
            </a:r>
          </a:p>
          <a:p>
            <a:pPr marL="360000" indent="-457200"/>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60000" indent="-457200"/>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New Zealand Ministry of Education. (2015). </a:t>
            </a:r>
            <a:r>
              <a:rPr lang="en-US" sz="1600" i="1" dirty="0">
                <a:solidFill>
                  <a:schemeClr val="bg1"/>
                </a:solidFill>
                <a:latin typeface="Verdana" panose="020B0604030504040204" pitchFamily="34" charset="0"/>
                <a:ea typeface="Verdana" panose="020B0604030504040204" pitchFamily="34" charset="0"/>
                <a:cs typeface="Verdana" panose="020B0604030504040204" pitchFamily="34" charset="0"/>
              </a:rPr>
              <a:t>What we get for what we spend</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http://www.educationcounts.govt.nz/data/assets/pdf_file/0011/163685/What-we-get-for-what-we-spend-Inputs-outputs-and-outcomes-of-Govts-tertiary-education-expenditure-2004-2013.pdf</a:t>
            </a:r>
          </a:p>
          <a:p>
            <a:pPr marL="360000" indent="-457200"/>
            <a:endPar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60000" indent="-457200"/>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Nicol, D. J., &amp; Macfarlane-Dick, D. (2006). Formative assessment and self-regulated learning: A model and seven principles of good feedback practice. </a:t>
            </a:r>
            <a:r>
              <a:rPr lang="en-US" sz="1600" i="1" dirty="0">
                <a:solidFill>
                  <a:schemeClr val="bg1"/>
                </a:solidFill>
                <a:latin typeface="Verdana" panose="020B0604030504040204" pitchFamily="34" charset="0"/>
                <a:ea typeface="Verdana" panose="020B0604030504040204" pitchFamily="34" charset="0"/>
                <a:cs typeface="Verdana" panose="020B0604030504040204" pitchFamily="34" charset="0"/>
              </a:rPr>
              <a:t>Studies in Higher Education, 31</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n-US" sz="1600" dirty="0">
                <a:solidFill>
                  <a:srgbClr val="FFC000"/>
                </a:solidFill>
                <a:latin typeface="Verdana" panose="020B0604030504040204" pitchFamily="34" charset="0"/>
                <a:ea typeface="Verdana" panose="020B0604030504040204" pitchFamily="34" charset="0"/>
                <a:cs typeface="Verdana" panose="020B0604030504040204" pitchFamily="34" charset="0"/>
              </a:rPr>
              <a:t>199-218</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360000" indent="-457200"/>
            <a:endPar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60000" indent="-457200"/>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North, S. M. (1995). The idea of a writing center. In C. Murphy &amp; J. Law (Eds.), </a:t>
            </a:r>
            <a:r>
              <a:rPr lang="en-US" sz="1600" i="1" dirty="0">
                <a:solidFill>
                  <a:schemeClr val="bg1"/>
                </a:solidFill>
                <a:latin typeface="Verdana" panose="020B0604030504040204" pitchFamily="34" charset="0"/>
                <a:ea typeface="Verdana" panose="020B0604030504040204" pitchFamily="34" charset="0"/>
                <a:cs typeface="Verdana" panose="020B0604030504040204" pitchFamily="34" charset="0"/>
              </a:rPr>
              <a:t>Landmark essays on writing centers </a:t>
            </a:r>
            <a:r>
              <a:rPr lang="en-US" sz="1600" dirty="0">
                <a:solidFill>
                  <a:srgbClr val="E4A025"/>
                </a:solidFill>
                <a:latin typeface="Verdana" panose="020B0604030504040204" pitchFamily="34" charset="0"/>
                <a:ea typeface="Verdana" panose="020B0604030504040204" pitchFamily="34" charset="0"/>
                <a:cs typeface="Verdana" panose="020B0604030504040204" pitchFamily="34" charset="0"/>
              </a:rPr>
              <a:t>(pp. 71-85)</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600" dirty="0" err="1">
                <a:solidFill>
                  <a:srgbClr val="FFC000"/>
                </a:solidFill>
                <a:latin typeface="Verdana" panose="020B0604030504040204" pitchFamily="34" charset="0"/>
                <a:ea typeface="Verdana" panose="020B0604030504040204" pitchFamily="34" charset="0"/>
                <a:cs typeface="Verdana" panose="020B0604030504040204" pitchFamily="34" charset="0"/>
              </a:rPr>
              <a:t>Hermagoras</a:t>
            </a:r>
            <a:r>
              <a:rPr lang="en-US" sz="1600" dirty="0">
                <a:solidFill>
                  <a:srgbClr val="FFC000"/>
                </a:solidFill>
                <a:latin typeface="Verdana" panose="020B0604030504040204" pitchFamily="34" charset="0"/>
                <a:ea typeface="Verdana" panose="020B0604030504040204" pitchFamily="34" charset="0"/>
                <a:cs typeface="Verdana" panose="020B0604030504040204" pitchFamily="34" charset="0"/>
              </a:rPr>
              <a:t> Press.</a:t>
            </a:r>
          </a:p>
          <a:p>
            <a:pPr marL="360000" indent="-457200"/>
            <a:endPar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60000" indent="-457200"/>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Parker, M. (1992). Post-modern organizations or postmodern organization theory? </a:t>
            </a:r>
            <a:r>
              <a:rPr lang="en-US" sz="1600" i="1" dirty="0">
                <a:solidFill>
                  <a:schemeClr val="bg1"/>
                </a:solidFill>
                <a:latin typeface="Verdana" panose="020B0604030504040204" pitchFamily="34" charset="0"/>
                <a:ea typeface="Verdana" panose="020B0604030504040204" pitchFamily="34" charset="0"/>
                <a:cs typeface="Verdana" panose="020B0604030504040204" pitchFamily="34" charset="0"/>
              </a:rPr>
              <a:t>Organization Studies, 13</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(1), 1. </a:t>
            </a:r>
          </a:p>
          <a:p>
            <a:pPr marL="360000" indent="-457200"/>
            <a:endPar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60000" indent="-457200"/>
            <a:r>
              <a:rPr 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Pascarella</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E. T., &amp; </a:t>
            </a:r>
            <a:r>
              <a:rPr 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Terenzini</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P. T. (2005). </a:t>
            </a:r>
            <a:r>
              <a:rPr lang="en-US" sz="1600" i="1" dirty="0">
                <a:solidFill>
                  <a:schemeClr val="bg1"/>
                </a:solidFill>
                <a:latin typeface="Verdana" panose="020B0604030504040204" pitchFamily="34" charset="0"/>
                <a:ea typeface="Verdana" panose="020B0604030504040204" pitchFamily="34" charset="0"/>
                <a:cs typeface="Verdana" panose="020B0604030504040204" pitchFamily="34" charset="0"/>
              </a:rPr>
              <a:t>How college affects students: A third decade of research</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Jossey</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-Bass.</a:t>
            </a:r>
            <a:endParaRPr lang="en-NZ"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idx="4294967295"/>
          </p:nvPr>
        </p:nvSpPr>
        <p:spPr>
          <a:xfrm>
            <a:off x="6300192" y="195486"/>
            <a:ext cx="2702984" cy="369332"/>
          </a:xfrm>
          <a:prstGeom prst="rect">
            <a:avLst/>
          </a:prstGeom>
          <a:solidFill>
            <a:schemeClr val="bg1">
              <a:lumMod val="65000"/>
            </a:schemeClr>
          </a:solid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 &amp; B were missing</a:t>
            </a:r>
            <a:endParaRPr kumimoji="0" lang="en-NZ" sz="1800" b="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1371005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itle in orange rectangle: summary">
            <a:extLst>
              <a:ext uri="{FF2B5EF4-FFF2-40B4-BE49-F238E27FC236}">
                <a16:creationId xmlns:a16="http://schemas.microsoft.com/office/drawing/2014/main" id="{0C6B6BF6-D48C-4530-A9A9-586D7C2C06EA}"/>
              </a:ext>
            </a:extLst>
          </p:cNvPr>
          <p:cNvGrpSpPr/>
          <p:nvPr/>
        </p:nvGrpSpPr>
        <p:grpSpPr>
          <a:xfrm>
            <a:off x="0" y="304038"/>
            <a:ext cx="5811252" cy="971569"/>
            <a:chOff x="0" y="304038"/>
            <a:chExt cx="5811252" cy="971569"/>
          </a:xfrm>
        </p:grpSpPr>
        <p:pic>
          <p:nvPicPr>
            <p:cNvPr id="8" name="Picture 7">
              <a:extLst>
                <a:ext uri="{FF2B5EF4-FFF2-40B4-BE49-F238E27FC236}">
                  <a16:creationId xmlns:a16="http://schemas.microsoft.com/office/drawing/2014/main" id="{07C954D1-41C3-42C2-8C45-A19F163D6D3D}"/>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04038"/>
              <a:ext cx="5811252" cy="97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6">
              <a:extLst>
                <a:ext uri="{FF2B5EF4-FFF2-40B4-BE49-F238E27FC236}">
                  <a16:creationId xmlns:a16="http://schemas.microsoft.com/office/drawing/2014/main" id="{E834F081-6C00-4184-AF71-8CB7AD391EFB}"/>
                </a:ext>
              </a:extLst>
            </p:cNvPr>
            <p:cNvSpPr txBox="1">
              <a:spLocks noChangeArrowheads="1"/>
            </p:cNvSpPr>
            <p:nvPr/>
          </p:nvSpPr>
          <p:spPr bwMode="auto">
            <a:xfrm>
              <a:off x="538858" y="411510"/>
              <a:ext cx="5113263" cy="46166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rtl="0" eaLnBrk="1" fontAlgn="base" hangingPunct="1">
                <a:spcBef>
                  <a:spcPct val="0"/>
                </a:spcBef>
                <a:spcAft>
                  <a:spcPct val="0"/>
                </a:spcAft>
                <a:defRPr sz="2400" b="1" kern="1200">
                  <a:solidFill>
                    <a:srgbClr val="020001"/>
                  </a:solidFill>
                  <a:latin typeface="Times New Roman" pitchFamily="18" charset="0"/>
                  <a:ea typeface="ＭＳ Ｐゴシック" charset="0"/>
                  <a:cs typeface="Arial" pitchFamily="34" charset="0"/>
                </a:defRPr>
              </a:lvl1pPr>
              <a:lvl2pPr marL="742950" indent="-285750" algn="l" rtl="0" eaLnBrk="1" fontAlgn="base" hangingPunct="1">
                <a:spcBef>
                  <a:spcPct val="0"/>
                </a:spcBef>
                <a:spcAft>
                  <a:spcPct val="0"/>
                </a:spcAft>
                <a:defRPr sz="2400" b="1">
                  <a:solidFill>
                    <a:srgbClr val="020001"/>
                  </a:solidFill>
                  <a:latin typeface="Times New Roman" pitchFamily="18" charset="0"/>
                  <a:ea typeface="ＭＳ Ｐゴシック" charset="0"/>
                  <a:cs typeface="Arial" charset="0"/>
                </a:defRPr>
              </a:lvl2pPr>
              <a:lvl3pPr marL="1143000" indent="-228600" algn="l" rtl="0" eaLnBrk="1" fontAlgn="base" hangingPunct="1">
                <a:spcBef>
                  <a:spcPct val="0"/>
                </a:spcBef>
                <a:spcAft>
                  <a:spcPct val="0"/>
                </a:spcAft>
                <a:defRPr sz="2400" b="1">
                  <a:solidFill>
                    <a:srgbClr val="020001"/>
                  </a:solidFill>
                  <a:latin typeface="Times New Roman" pitchFamily="18" charset="0"/>
                  <a:ea typeface="ＭＳ Ｐゴシック" charset="0"/>
                  <a:cs typeface="Arial" charset="0"/>
                </a:defRPr>
              </a:lvl3pPr>
              <a:lvl4pPr marL="1600200" indent="-228600" algn="l" rtl="0" eaLnBrk="1" fontAlgn="base" hangingPunct="1">
                <a:spcBef>
                  <a:spcPct val="0"/>
                </a:spcBef>
                <a:spcAft>
                  <a:spcPct val="0"/>
                </a:spcAft>
                <a:defRPr sz="2400" b="1">
                  <a:solidFill>
                    <a:srgbClr val="020001"/>
                  </a:solidFill>
                  <a:latin typeface="Times New Roman" pitchFamily="18" charset="0"/>
                  <a:ea typeface="ＭＳ Ｐゴシック" charset="0"/>
                  <a:cs typeface="Arial" charset="0"/>
                </a:defRPr>
              </a:lvl4pPr>
              <a:lvl5pPr marL="2057400" indent="-228600" algn="l" rtl="0" eaLnBrk="1" fontAlgn="base" hangingPunct="1">
                <a:spcBef>
                  <a:spcPct val="0"/>
                </a:spcBef>
                <a:spcAft>
                  <a:spcPct val="0"/>
                </a:spcAft>
                <a:defRPr sz="2400" b="1">
                  <a:solidFill>
                    <a:srgbClr val="020001"/>
                  </a:solidFill>
                  <a:latin typeface="Times New Roman" pitchFamily="18" charset="0"/>
                  <a:ea typeface="ＭＳ Ｐゴシック" charset="0"/>
                  <a:cs typeface="Arial" charset="0"/>
                </a:defRPr>
              </a:lvl5pPr>
              <a:lvl6pPr marL="2514600" indent="-228600" algn="ctr" rtl="0" eaLnBrk="0" fontAlgn="base" hangingPunct="0">
                <a:spcBef>
                  <a:spcPct val="50000"/>
                </a:spcBef>
                <a:spcAft>
                  <a:spcPct val="0"/>
                </a:spcAft>
                <a:defRPr sz="2400" b="1">
                  <a:solidFill>
                    <a:srgbClr val="020001"/>
                  </a:solidFill>
                  <a:latin typeface="Times New Roman" pitchFamily="18" charset="0"/>
                  <a:ea typeface="ＭＳ Ｐゴシック" charset="0"/>
                  <a:cs typeface="Arial" charset="0"/>
                </a:defRPr>
              </a:lvl6pPr>
              <a:lvl7pPr marL="2971800" indent="-228600" algn="ctr" rtl="0" eaLnBrk="0" fontAlgn="base" hangingPunct="0">
                <a:spcBef>
                  <a:spcPct val="50000"/>
                </a:spcBef>
                <a:spcAft>
                  <a:spcPct val="0"/>
                </a:spcAft>
                <a:defRPr sz="2400" b="1">
                  <a:solidFill>
                    <a:srgbClr val="020001"/>
                  </a:solidFill>
                  <a:latin typeface="Times New Roman" pitchFamily="18" charset="0"/>
                  <a:ea typeface="ＭＳ Ｐゴシック" charset="0"/>
                  <a:cs typeface="Arial" charset="0"/>
                </a:defRPr>
              </a:lvl7pPr>
              <a:lvl8pPr marL="3429000" indent="-228600" algn="ctr" rtl="0" eaLnBrk="0" fontAlgn="base" hangingPunct="0">
                <a:spcBef>
                  <a:spcPct val="50000"/>
                </a:spcBef>
                <a:spcAft>
                  <a:spcPct val="0"/>
                </a:spcAft>
                <a:defRPr sz="2400" b="1">
                  <a:solidFill>
                    <a:srgbClr val="020001"/>
                  </a:solidFill>
                  <a:latin typeface="Times New Roman" pitchFamily="18" charset="0"/>
                  <a:ea typeface="ＭＳ Ｐゴシック" charset="0"/>
                  <a:cs typeface="Arial" charset="0"/>
                </a:defRPr>
              </a:lvl8pPr>
              <a:lvl9pPr marL="3886200" indent="-228600" algn="ctr" rtl="0" eaLnBrk="0" fontAlgn="base" hangingPunct="0">
                <a:spcBef>
                  <a:spcPct val="50000"/>
                </a:spcBef>
                <a:spcAft>
                  <a:spcPct val="0"/>
                </a:spcAft>
                <a:defRPr sz="2400" b="1">
                  <a:solidFill>
                    <a:srgbClr val="020001"/>
                  </a:solidFill>
                  <a:latin typeface="Times New Roman" pitchFamily="18" charset="0"/>
                  <a:ea typeface="ＭＳ Ｐゴシック" charset="0"/>
                  <a:cs typeface="Arial" charset="0"/>
                </a:defRPr>
              </a:lvl9pPr>
            </a:lstStyle>
            <a:p>
              <a:pPr>
                <a:defRPr/>
              </a:pPr>
              <a:r>
                <a:rPr lang="en-US" altLang="en-US">
                  <a:solidFill>
                    <a:srgbClr val="FFFFFF"/>
                  </a:solidFill>
                  <a:latin typeface="Verdana" panose="020B0604030504040204" pitchFamily="34" charset="0"/>
                  <a:ea typeface="Verdana" panose="020B0604030504040204" pitchFamily="34" charset="0"/>
                  <a:cs typeface="Verdana" panose="020B0604030504040204" pitchFamily="34" charset="0"/>
                </a:rPr>
                <a:t>SUMMARY</a:t>
              </a:r>
              <a:endParaRPr lang="en-US" altLang="en-US"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7" name="Title 6"/>
          <p:cNvSpPr txBox="1">
            <a:spLocks noGrp="1" noChangeArrowheads="1"/>
          </p:cNvSpPr>
          <p:nvPr>
            <p:ph type="title" idx="4294967295"/>
          </p:nvPr>
        </p:nvSpPr>
        <p:spPr bwMode="auto">
          <a:xfrm>
            <a:off x="538858" y="357504"/>
            <a:ext cx="5113263" cy="46166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SUMMARY</a:t>
            </a:r>
          </a:p>
        </p:txBody>
      </p:sp>
      <p:sp>
        <p:nvSpPr>
          <p:cNvPr id="3" name="Content Placeholder 2"/>
          <p:cNvSpPr>
            <a:spLocks noGrp="1"/>
          </p:cNvSpPr>
          <p:nvPr>
            <p:ph idx="1"/>
          </p:nvPr>
        </p:nvSpPr>
        <p:spPr>
          <a:xfrm>
            <a:off x="538857" y="1275607"/>
            <a:ext cx="8229600" cy="486054"/>
          </a:xfrm>
        </p:spPr>
        <p:txBody>
          <a:bodyPr/>
          <a:lstStyle/>
          <a:p>
            <a:pPr marL="0" indent="0">
              <a:spcBef>
                <a:spcPts val="0"/>
              </a:spcBef>
              <a:buNone/>
            </a:pPr>
            <a:r>
              <a:rPr lang="en-NZ" sz="2400" dirty="0">
                <a:solidFill>
                  <a:srgbClr val="E4A024"/>
                </a:solidFill>
                <a:latin typeface="Verdana" panose="020B0604030504040204" pitchFamily="34" charset="0"/>
                <a:ea typeface="Verdana" panose="020B0604030504040204" pitchFamily="34" charset="0"/>
                <a:cs typeface="Verdana" panose="020B0604030504040204" pitchFamily="34" charset="0"/>
              </a:rPr>
              <a:t>In this session you have learnt how to: </a:t>
            </a:r>
          </a:p>
          <a:p>
            <a:pPr marL="0" indent="0">
              <a:spcBef>
                <a:spcPts val="0"/>
              </a:spcBef>
              <a:buNone/>
            </a:pPr>
            <a:endParaRPr lang="en-NZ" sz="2400"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Content Placeholder 1"/>
          <p:cNvSpPr txBox="1">
            <a:spLocks/>
          </p:cNvSpPr>
          <p:nvPr/>
        </p:nvSpPr>
        <p:spPr>
          <a:xfrm>
            <a:off x="611560" y="2139702"/>
            <a:ext cx="8229599" cy="2402366"/>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en-NZ" sz="2000" b="1" dirty="0">
                <a:latin typeface="Verdana" panose="020B0604030504040204" pitchFamily="34" charset="0"/>
                <a:ea typeface="Verdana" panose="020B0604030504040204" pitchFamily="34" charset="0"/>
                <a:cs typeface="Verdana" panose="020B0604030504040204" pitchFamily="34" charset="0"/>
              </a:rPr>
              <a:t>include citations when required</a:t>
            </a:r>
          </a:p>
          <a:p>
            <a:endParaRPr lang="en-NZ" sz="1050" b="1" dirty="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NZ" sz="2000" b="1" dirty="0">
                <a:latin typeface="Verdana" panose="020B0604030504040204" pitchFamily="34" charset="0"/>
                <a:ea typeface="Verdana" panose="020B0604030504040204" pitchFamily="34" charset="0"/>
                <a:cs typeface="Verdana" panose="020B0604030504040204" pitchFamily="34" charset="0"/>
              </a:rPr>
              <a:t>write an in-text citation in APA style</a:t>
            </a:r>
          </a:p>
          <a:p>
            <a:pPr marL="457200" lvl="1" indent="0">
              <a:buFont typeface="Arial" charset="0"/>
              <a:buNone/>
            </a:pPr>
            <a:endParaRPr lang="en-NZ" sz="1050" b="1" dirty="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NZ" sz="2000" b="1" dirty="0">
                <a:latin typeface="Verdana" panose="020B0604030504040204" pitchFamily="34" charset="0"/>
                <a:ea typeface="Verdana" panose="020B0604030504040204" pitchFamily="34" charset="0"/>
                <a:cs typeface="Verdana" panose="020B0604030504040204" pitchFamily="34" charset="0"/>
              </a:rPr>
              <a:t>write end-of-text references for books, articles and web pages in APA style</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50032"/>
            <a:ext cx="5811252" cy="97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396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433" y="309770"/>
            <a:ext cx="3585111" cy="765425"/>
          </a:xfrm>
          <a:prstGeom prst="rect">
            <a:avLst/>
          </a:prstGeom>
        </p:spPr>
      </p:pic>
      <p:sp>
        <p:nvSpPr>
          <p:cNvPr id="10" name="Title 1"/>
          <p:cNvSpPr>
            <a:spLocks noGrp="1"/>
          </p:cNvSpPr>
          <p:nvPr>
            <p:ph type="title"/>
          </p:nvPr>
        </p:nvSpPr>
        <p:spPr>
          <a:xfrm>
            <a:off x="3851920" y="414254"/>
            <a:ext cx="3672408" cy="537852"/>
          </a:xfrm>
        </p:spPr>
        <p:txBody>
          <a:bodyPr/>
          <a:lstStyle/>
          <a:p>
            <a:r>
              <a:rPr lang="en-NZ" sz="1600" b="1" dirty="0">
                <a:solidFill>
                  <a:srgbClr val="E4A025"/>
                </a:solidFill>
                <a:latin typeface="Verdana" panose="020B0604030504040204" pitchFamily="34" charset="0"/>
                <a:ea typeface="Verdana" panose="020B0604030504040204" pitchFamily="34" charset="0"/>
                <a:cs typeface="Verdana" panose="020B0604030504040204" pitchFamily="34" charset="0"/>
              </a:rPr>
              <a:t>A checklist for online sources</a:t>
            </a:r>
          </a:p>
        </p:txBody>
      </p:sp>
      <p:sp>
        <p:nvSpPr>
          <p:cNvPr id="8" name="Rectangle 1"/>
          <p:cNvSpPr>
            <a:spLocks noGrp="1" noChangeArrowheads="1"/>
          </p:cNvSpPr>
          <p:nvPr>
            <p:ph idx="1"/>
          </p:nvPr>
        </p:nvSpPr>
        <p:spPr bwMode="auto">
          <a:xfrm>
            <a:off x="457200" y="742942"/>
            <a:ext cx="843528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effectLst/>
              <a:latin typeface="Arial" panose="020B0604020202020204" pitchFamily="34" charset="0"/>
            </a:endParaRPr>
          </a:p>
          <a:p>
            <a:pPr marL="0" lvl="0" indent="0" eaLnBrk="0" hangingPunct="0">
              <a:spcBef>
                <a:spcPct val="0"/>
              </a:spcBef>
              <a:buNone/>
            </a:pPr>
            <a:r>
              <a:rPr lang="en-US" altLang="en-US" sz="1400" dirty="0">
                <a:solidFill>
                  <a:srgbClr val="E4A025"/>
                </a:solidFill>
              </a:rPr>
              <a:t>Check the date: </a:t>
            </a:r>
            <a:r>
              <a:rPr lang="en-US" altLang="en-US" sz="1400" dirty="0"/>
              <a:t>Is there a publication date? / When was content last updated? / </a:t>
            </a:r>
          </a:p>
          <a:p>
            <a:pPr marL="457200" lvl="1" indent="0" eaLnBrk="0" hangingPunct="0">
              <a:spcBef>
                <a:spcPct val="0"/>
              </a:spcBef>
              <a:buNone/>
            </a:pPr>
            <a:r>
              <a:rPr lang="en-US" altLang="en-US" sz="1400" dirty="0"/>
              <a:t>Is the topic one that rarely changes or gets edited? </a:t>
            </a:r>
          </a:p>
          <a:p>
            <a:pPr marL="457200" lvl="1" indent="0" eaLnBrk="0" hangingPunct="0">
              <a:spcBef>
                <a:spcPct val="0"/>
              </a:spcBef>
              <a:buNone/>
            </a:pPr>
            <a:endParaRPr lang="en-US" altLang="en-US" sz="1400" dirty="0"/>
          </a:p>
          <a:p>
            <a:pPr marL="444500" marR="0" lvl="0" indent="-4445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4A025"/>
                </a:solidFill>
                <a:effectLst/>
              </a:rPr>
              <a:t>Accuracy:</a:t>
            </a:r>
            <a:r>
              <a:rPr kumimoji="0" lang="en-US" altLang="en-US" sz="1400" b="0" i="0" u="none" strike="noStrike" cap="none" normalizeH="0" dirty="0">
                <a:ln>
                  <a:noFill/>
                </a:ln>
                <a:solidFill>
                  <a:srgbClr val="E4A025"/>
                </a:solidFill>
                <a:effectLst/>
              </a:rPr>
              <a:t> </a:t>
            </a:r>
            <a:r>
              <a:rPr kumimoji="0" lang="en-US" altLang="en-US" sz="1400" b="0" i="0" u="none" strike="noStrike" cap="none" normalizeH="0" baseline="0" dirty="0">
                <a:ln>
                  <a:noFill/>
                </a:ln>
                <a:effectLst/>
              </a:rPr>
              <a:t>Are sources used as evidence of facts?</a:t>
            </a:r>
            <a:r>
              <a:rPr kumimoji="0" lang="en-US" altLang="en-US" sz="1400" b="0" i="0" u="none" strike="noStrike" cap="none" normalizeH="0" dirty="0">
                <a:ln>
                  <a:noFill/>
                </a:ln>
                <a:effectLst/>
              </a:rPr>
              <a:t> / </a:t>
            </a:r>
            <a:r>
              <a:rPr kumimoji="0" lang="en-US" altLang="en-US" sz="1400" b="0" i="0" u="none" strike="noStrike" cap="none" normalizeH="0" baseline="0" dirty="0">
                <a:ln>
                  <a:noFill/>
                </a:ln>
                <a:effectLst/>
              </a:rPr>
              <a:t>Can information provided</a:t>
            </a:r>
            <a:r>
              <a:rPr kumimoji="0" lang="en-US" altLang="en-US" sz="1400" b="0" i="0" u="none" strike="noStrike" cap="none" normalizeH="0" dirty="0">
                <a:ln>
                  <a:noFill/>
                </a:ln>
                <a:effectLst/>
              </a:rPr>
              <a:t> </a:t>
            </a:r>
            <a:r>
              <a:rPr kumimoji="0" lang="en-US" altLang="en-US" sz="1400" b="0" i="0" u="none" strike="noStrike" cap="none" normalizeH="0" baseline="0" dirty="0">
                <a:ln>
                  <a:noFill/>
                </a:ln>
                <a:effectLst/>
              </a:rPr>
              <a:t>be verified through another source? / Does the site have grammar, spelling mistakes etc.? </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effectLst/>
            </a:endParaRPr>
          </a:p>
          <a:p>
            <a:pPr marL="444500" lvl="0" indent="-444500" eaLnBrk="0" hangingPunct="0">
              <a:spcBef>
                <a:spcPct val="0"/>
              </a:spcBef>
              <a:buNone/>
            </a:pPr>
            <a:r>
              <a:rPr kumimoji="0" lang="en-US" altLang="en-US" sz="1400" b="0" i="0" u="none" strike="noStrike" cap="none" normalizeH="0" baseline="0" dirty="0">
                <a:ln>
                  <a:noFill/>
                </a:ln>
                <a:solidFill>
                  <a:srgbClr val="E4A025"/>
                </a:solidFill>
                <a:effectLst/>
              </a:rPr>
              <a:t>Authority: </a:t>
            </a:r>
            <a:r>
              <a:rPr kumimoji="0" lang="en-US" altLang="en-US" sz="1400" b="0" i="0" u="none" strike="noStrike" cap="none" normalizeH="0" baseline="0" dirty="0">
                <a:ln>
                  <a:noFill/>
                </a:ln>
                <a:effectLst/>
              </a:rPr>
              <a:t>Is the publisher known or reputable? / Is the sponsorship evident and i</a:t>
            </a:r>
            <a:r>
              <a:rPr lang="en-US" altLang="en-US" sz="1400" dirty="0"/>
              <a:t>s there a link to the sponsoring organization? / </a:t>
            </a:r>
            <a:r>
              <a:rPr kumimoji="0" lang="en-US" altLang="en-US" sz="1400" b="0" i="0" u="none" strike="noStrike" cap="none" normalizeH="0" baseline="0" dirty="0">
                <a:ln>
                  <a:noFill/>
                </a:ln>
                <a:effectLst/>
              </a:rPr>
              <a:t>Are contact details</a:t>
            </a:r>
            <a:r>
              <a:rPr kumimoji="0" lang="en-US" altLang="en-US" sz="1400" b="0" i="0" u="none" strike="noStrike" cap="none" normalizeH="0" dirty="0">
                <a:ln>
                  <a:noFill/>
                </a:ln>
                <a:effectLst/>
              </a:rPr>
              <a:t> (</a:t>
            </a:r>
            <a:r>
              <a:rPr kumimoji="0" lang="en-US" altLang="en-US" sz="1400" b="0" i="0" u="none" strike="noStrike" cap="none" normalizeH="0" baseline="0" dirty="0">
                <a:ln>
                  <a:noFill/>
                </a:ln>
                <a:effectLst/>
              </a:rPr>
              <a:t>phone number or postal address) made available? / Is the author a known writer in this field/topic? </a:t>
            </a:r>
          </a:p>
          <a:p>
            <a:pPr marL="444500" lvl="0" indent="-444500" eaLnBrk="0" hangingPunct="0">
              <a:spcBef>
                <a:spcPct val="0"/>
              </a:spcBef>
              <a:buNone/>
            </a:pPr>
            <a:endParaRPr lang="en-US" altLang="en-US" sz="1400" dirty="0"/>
          </a:p>
          <a:p>
            <a:pPr marL="444500" lvl="0" indent="-444500" eaLnBrk="0" hangingPunct="0">
              <a:spcBef>
                <a:spcPct val="0"/>
              </a:spcBef>
              <a:buNone/>
            </a:pPr>
            <a:r>
              <a:rPr kumimoji="0" lang="en-US" altLang="en-US" sz="1400" b="0" i="0" u="none" strike="noStrike" cap="none" normalizeH="0" baseline="0" dirty="0">
                <a:ln>
                  <a:noFill/>
                </a:ln>
                <a:solidFill>
                  <a:srgbClr val="E4A025"/>
                </a:solidFill>
                <a:effectLst/>
              </a:rPr>
              <a:t>Check the URL: </a:t>
            </a:r>
            <a:r>
              <a:rPr kumimoji="0" lang="en-US" altLang="en-US" sz="1400" b="0" i="0" u="none" strike="noStrike" cap="none" normalizeH="0" baseline="0" dirty="0">
                <a:ln>
                  <a:noFill/>
                </a:ln>
                <a:effectLst/>
              </a:rPr>
              <a:t>What type of website is it</a:t>
            </a:r>
            <a:r>
              <a:rPr kumimoji="0" lang="en-US" altLang="en-US" sz="1400" b="0" i="0" u="none" strike="noStrike" cap="none" normalizeH="0" dirty="0">
                <a:ln>
                  <a:noFill/>
                </a:ln>
                <a:effectLst/>
              </a:rPr>
              <a:t> … .com, .co.nz (</a:t>
            </a:r>
            <a:r>
              <a:rPr lang="en-US" altLang="en-US" sz="1400" dirty="0"/>
              <a:t>commercial)</a:t>
            </a:r>
            <a:r>
              <a:rPr kumimoji="0" lang="en-US" altLang="en-US" sz="1400" b="0" i="0" u="none" strike="noStrike" cap="none" normalizeH="0" dirty="0">
                <a:ln>
                  <a:noFill/>
                </a:ln>
                <a:effectLst/>
              </a:rPr>
              <a:t>, .org, .org.nz (organization), </a:t>
            </a:r>
            <a:r>
              <a:rPr kumimoji="0" lang="en-US" altLang="en-US" sz="1400" b="0" i="0" u="none" strike="noStrike" cap="none" normalizeH="0" dirty="0" err="1">
                <a:ln>
                  <a:noFill/>
                </a:ln>
                <a:effectLst/>
              </a:rPr>
              <a:t>edu</a:t>
            </a:r>
            <a:r>
              <a:rPr kumimoji="0" lang="en-US" altLang="en-US" sz="1400" b="0" i="0" u="none" strike="noStrike" cap="none" normalizeH="0" dirty="0">
                <a:ln>
                  <a:noFill/>
                </a:ln>
                <a:effectLst/>
              </a:rPr>
              <a:t>, or ac.nz (academic).</a:t>
            </a:r>
            <a:endParaRPr kumimoji="0" lang="en-US" altLang="en-US" sz="1400" b="0" i="0" u="none" strike="noStrike" cap="none" normalizeH="0" baseline="0" dirty="0">
              <a:ln>
                <a:noFill/>
              </a:ln>
              <a:effectLst/>
            </a:endParaRP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effectLst/>
            </a:endParaRPr>
          </a:p>
          <a:p>
            <a:pPr marL="444500" marR="0" lvl="0" indent="-4445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4A025"/>
                </a:solidFill>
                <a:effectLst/>
              </a:rPr>
              <a:t>Objectivity: </a:t>
            </a:r>
            <a:r>
              <a:rPr kumimoji="0" lang="en-US" altLang="en-US" sz="1400" b="0" i="0" u="none" strike="noStrike" cap="none" normalizeH="0" baseline="0" dirty="0">
                <a:ln>
                  <a:noFill/>
                </a:ln>
                <a:effectLst/>
              </a:rPr>
              <a:t>Does it look professional? / Can you tell</a:t>
            </a:r>
            <a:r>
              <a:rPr kumimoji="0" lang="en-US" altLang="en-US" sz="1400" b="0" i="0" u="none" strike="noStrike" cap="none" normalizeH="0" dirty="0">
                <a:ln>
                  <a:noFill/>
                </a:ln>
                <a:effectLst/>
              </a:rPr>
              <a:t> if</a:t>
            </a:r>
            <a:r>
              <a:rPr kumimoji="0" lang="en-US" altLang="en-US" sz="1400" b="0" i="0" u="none" strike="noStrike" cap="none" normalizeH="0" baseline="0" dirty="0">
                <a:ln>
                  <a:noFill/>
                </a:ln>
                <a:effectLst/>
              </a:rPr>
              <a:t> the sponsor has any commercial interests? / Is there advertising on the page? / Are there any obvious biases present? </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4A025"/>
                </a:solidFill>
                <a:effectLst/>
              </a:rPr>
              <a:t>Coverage: </a:t>
            </a:r>
            <a:r>
              <a:rPr kumimoji="0" lang="en-US" altLang="en-US" sz="1400" b="0" i="0" u="none" strike="noStrike" cap="none" normalizeH="0" baseline="0" dirty="0">
                <a:ln>
                  <a:noFill/>
                </a:ln>
                <a:effectLst/>
              </a:rPr>
              <a:t>Are topics discussed in an in-depth</a:t>
            </a:r>
            <a:r>
              <a:rPr kumimoji="0" lang="en-US" altLang="en-US" sz="1400" b="0" i="0" u="none" strike="noStrike" cap="none" normalizeH="0" dirty="0">
                <a:ln>
                  <a:noFill/>
                </a:ln>
                <a:effectLst/>
              </a:rPr>
              <a:t> manner</a:t>
            </a:r>
            <a:r>
              <a:rPr kumimoji="0" lang="en-US" altLang="en-US" sz="1400" b="0" i="0" u="none" strike="noStrike" cap="none" normalizeH="0" baseline="0" dirty="0">
                <a:ln>
                  <a:noFill/>
                </a:ln>
                <a:effectLst/>
              </a:rPr>
              <a:t>? / Is the content full and complete?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effectLst/>
            </a:endParaRPr>
          </a:p>
          <a:p>
            <a:pPr marL="0" marR="0" lvl="0" indent="0" defTabSz="914400" rtl="0" eaLnBrk="0" fontAlgn="base" latinLnBrk="0" hangingPunct="0">
              <a:lnSpc>
                <a:spcPct val="100000"/>
              </a:lnSpc>
              <a:spcBef>
                <a:spcPct val="0"/>
              </a:spcBef>
              <a:spcAft>
                <a:spcPct val="0"/>
              </a:spcAft>
              <a:buClrTx/>
              <a:buSzTx/>
              <a:buFontTx/>
              <a:buNone/>
              <a:tabLst/>
            </a:pPr>
            <a:r>
              <a:rPr lang="en-US" altLang="en-US" sz="1400" dirty="0"/>
              <a:t>(OWLL, 2017; Tech-ease, 2017)</a:t>
            </a:r>
          </a:p>
        </p:txBody>
      </p:sp>
      <p:sp>
        <p:nvSpPr>
          <p:cNvPr id="7" name="TextBox 6"/>
          <p:cNvSpPr txBox="1"/>
          <p:nvPr/>
        </p:nvSpPr>
        <p:spPr>
          <a:xfrm>
            <a:off x="214933" y="414254"/>
            <a:ext cx="3356129" cy="430887"/>
          </a:xfrm>
          <a:prstGeom prst="rect">
            <a:avLst/>
          </a:prstGeom>
          <a:noFill/>
        </p:spPr>
        <p:txBody>
          <a:bodyPr wrap="square" rtlCol="0">
            <a:spAutoFit/>
          </a:bodyPr>
          <a:lstStyle/>
          <a:p>
            <a:r>
              <a:rPr lang="en-US" sz="2200" b="1" dirty="0">
                <a:solidFill>
                  <a:schemeClr val="bg1"/>
                </a:solidFill>
              </a:rPr>
              <a:t>Additional information</a:t>
            </a:r>
          </a:p>
        </p:txBody>
      </p:sp>
    </p:spTree>
    <p:extLst>
      <p:ext uri="{BB962C8B-B14F-4D97-AF65-F5344CB8AC3E}">
        <p14:creationId xmlns:p14="http://schemas.microsoft.com/office/powerpoint/2010/main" val="297256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barn(inVertical)">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barn(inVertical)">
                                      <p:cBhvr>
                                        <p:cTn id="15" dur="500"/>
                                        <p:tgtEl>
                                          <p:spTgt spid="8">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6" end="6"/>
                                            </p:txEl>
                                          </p:spTgt>
                                        </p:tgtEl>
                                        <p:attrNameLst>
                                          <p:attrName>style.visibility</p:attrName>
                                        </p:attrNameLst>
                                      </p:cBhvr>
                                      <p:to>
                                        <p:strVal val="visible"/>
                                      </p:to>
                                    </p:set>
                                    <p:animEffect transition="in" filter="barn(inVertical)">
                                      <p:cBhvr>
                                        <p:cTn id="20" dur="500"/>
                                        <p:tgtEl>
                                          <p:spTgt spid="8">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Effect transition="in" filter="barn(inVertical)">
                                      <p:cBhvr>
                                        <p:cTn id="25" dur="500"/>
                                        <p:tgtEl>
                                          <p:spTgt spid="8">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10" end="10"/>
                                            </p:txEl>
                                          </p:spTgt>
                                        </p:tgtEl>
                                        <p:attrNameLst>
                                          <p:attrName>style.visibility</p:attrName>
                                        </p:attrNameLst>
                                      </p:cBhvr>
                                      <p:to>
                                        <p:strVal val="visible"/>
                                      </p:to>
                                    </p:set>
                                    <p:animEffect transition="in" filter="barn(inVertical)">
                                      <p:cBhvr>
                                        <p:cTn id="30" dur="500"/>
                                        <p:tgtEl>
                                          <p:spTgt spid="8">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animEffect transition="in" filter="barn(inVertical)">
                                      <p:cBhvr>
                                        <p:cTn id="35" dur="500"/>
                                        <p:tgtEl>
                                          <p:spTgt spid="8">
                                            <p:txEl>
                                              <p:pRg st="12" end="12"/>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8">
                                            <p:txEl>
                                              <p:pRg st="14" end="14"/>
                                            </p:txEl>
                                          </p:spTgt>
                                        </p:tgtEl>
                                        <p:attrNameLst>
                                          <p:attrName>style.visibility</p:attrName>
                                        </p:attrNameLst>
                                      </p:cBhvr>
                                      <p:to>
                                        <p:strVal val="visible"/>
                                      </p:to>
                                    </p:set>
                                    <p:animEffect transition="in" filter="barn(inVertical)">
                                      <p:cBhvr>
                                        <p:cTn id="38"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23528" y="555526"/>
            <a:ext cx="8229600" cy="537852"/>
          </a:xfrm>
        </p:spPr>
        <p:txBody>
          <a:bodyPr/>
          <a:lstStyle/>
          <a:p>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Referencing software</a:t>
            </a:r>
          </a:p>
        </p:txBody>
      </p:sp>
      <p:sp>
        <p:nvSpPr>
          <p:cNvPr id="7" name="Content Placeholder 2"/>
          <p:cNvSpPr txBox="1">
            <a:spLocks/>
          </p:cNvSpPr>
          <p:nvPr/>
        </p:nvSpPr>
        <p:spPr>
          <a:xfrm>
            <a:off x="323528" y="1275606"/>
            <a:ext cx="8373616" cy="360040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sz="1800" dirty="0">
                <a:latin typeface="Verdana" pitchFamily="34" charset="0"/>
              </a:rPr>
              <a:t>For a free download and more information about EndNote see </a:t>
            </a:r>
            <a:r>
              <a:rPr lang="en-NZ" sz="1800" u="sng" dirty="0">
                <a:solidFill>
                  <a:schemeClr val="tx2">
                    <a:lumMod val="40000"/>
                    <a:lumOff val="60000"/>
                  </a:schemeClr>
                </a:solidFill>
                <a:latin typeface="Verdana" pitchFamily="34" charset="0"/>
              </a:rPr>
              <a:t>tinyurl.com/</a:t>
            </a:r>
            <a:r>
              <a:rPr lang="en-NZ" sz="1800" u="sng" dirty="0" err="1">
                <a:solidFill>
                  <a:schemeClr val="tx2">
                    <a:lumMod val="40000"/>
                    <a:lumOff val="60000"/>
                  </a:schemeClr>
                </a:solidFill>
                <a:latin typeface="Verdana" pitchFamily="34" charset="0"/>
              </a:rPr>
              <a:t>masseyendnote</a:t>
            </a:r>
            <a:endParaRPr lang="en-NZ" sz="1800" u="sng" dirty="0">
              <a:solidFill>
                <a:schemeClr val="tx2">
                  <a:lumMod val="40000"/>
                  <a:lumOff val="60000"/>
                </a:schemeClr>
              </a:solidFill>
              <a:latin typeface="Verdana" pitchFamily="34" charset="0"/>
            </a:endParaRPr>
          </a:p>
          <a:p>
            <a:endParaRPr lang="en-NZ" sz="1800" u="sng" dirty="0">
              <a:solidFill>
                <a:schemeClr val="tx2">
                  <a:lumMod val="40000"/>
                  <a:lumOff val="60000"/>
                </a:schemeClr>
              </a:solidFill>
              <a:latin typeface="Verdana" pitchFamily="34" charset="0"/>
            </a:endParaRPr>
          </a:p>
          <a:p>
            <a:r>
              <a:rPr lang="en-NZ" sz="1800" dirty="0">
                <a:latin typeface="Verdana" pitchFamily="34" charset="0"/>
              </a:rPr>
              <a:t>For help with EndNote, contact the library at </a:t>
            </a:r>
            <a:r>
              <a:rPr lang="en-NZ" sz="1800" u="sng" dirty="0">
                <a:solidFill>
                  <a:schemeClr val="tx2">
                    <a:lumMod val="40000"/>
                    <a:lumOff val="60000"/>
                  </a:schemeClr>
                </a:solidFill>
                <a:latin typeface="Verdana" pitchFamily="34" charset="0"/>
              </a:rPr>
              <a:t>Library@massey.ac.nz</a:t>
            </a:r>
            <a:r>
              <a:rPr lang="en-NZ" sz="1800" dirty="0">
                <a:latin typeface="Verdana" pitchFamily="34" charset="0"/>
              </a:rPr>
              <a:t> or go to </a:t>
            </a:r>
            <a:r>
              <a:rPr lang="en-NZ" sz="1800" u="sng" dirty="0">
                <a:solidFill>
                  <a:schemeClr val="tx2">
                    <a:lumMod val="40000"/>
                    <a:lumOff val="60000"/>
                  </a:schemeClr>
                </a:solidFill>
                <a:latin typeface="Verdana" pitchFamily="34" charset="0"/>
              </a:rPr>
              <a:t>tinyurl.com/</a:t>
            </a:r>
            <a:r>
              <a:rPr lang="en-NZ" sz="1800" u="sng" dirty="0" err="1">
                <a:solidFill>
                  <a:schemeClr val="tx2">
                    <a:lumMod val="40000"/>
                    <a:lumOff val="60000"/>
                  </a:schemeClr>
                </a:solidFill>
                <a:latin typeface="Verdana" pitchFamily="34" charset="0"/>
              </a:rPr>
              <a:t>masseylibraryquestions</a:t>
            </a:r>
            <a:endParaRPr lang="en-NZ" sz="1800" u="sng" dirty="0">
              <a:solidFill>
                <a:schemeClr val="tx2">
                  <a:lumMod val="40000"/>
                  <a:lumOff val="60000"/>
                </a:schemeClr>
              </a:solidFill>
              <a:latin typeface="Verdana" pitchFamily="34" charset="0"/>
            </a:endParaRPr>
          </a:p>
          <a:p>
            <a:endParaRPr lang="en-NZ" sz="1800" dirty="0">
              <a:solidFill>
                <a:schemeClr val="tx2">
                  <a:lumMod val="40000"/>
                  <a:lumOff val="60000"/>
                </a:schemeClr>
              </a:solidFill>
              <a:latin typeface="Verdana" pitchFamily="34" charset="0"/>
            </a:endParaRPr>
          </a:p>
          <a:p>
            <a:r>
              <a:rPr lang="en-NZ" sz="1800" dirty="0">
                <a:latin typeface="Verdana" pitchFamily="34" charset="0"/>
              </a:rPr>
              <a:t>For upcoming library sessions on EndNote see </a:t>
            </a:r>
            <a:r>
              <a:rPr lang="en-NZ" sz="1800" u="sng" dirty="0">
                <a:solidFill>
                  <a:schemeClr val="tx2">
                    <a:lumMod val="40000"/>
                    <a:lumOff val="60000"/>
                  </a:schemeClr>
                </a:solidFill>
                <a:latin typeface="Verdana" pitchFamily="34" charset="0"/>
              </a:rPr>
              <a:t>tinyurl.com/</a:t>
            </a:r>
            <a:r>
              <a:rPr lang="en-NZ" sz="1800" u="sng" dirty="0" err="1">
                <a:solidFill>
                  <a:schemeClr val="tx2">
                    <a:lumMod val="40000"/>
                    <a:lumOff val="60000"/>
                  </a:schemeClr>
                </a:solidFill>
                <a:latin typeface="Verdana" pitchFamily="34" charset="0"/>
              </a:rPr>
              <a:t>masseylibraryworkshops</a:t>
            </a:r>
            <a:endParaRPr lang="en-NZ" sz="1800" u="sng" dirty="0">
              <a:solidFill>
                <a:schemeClr val="tx2">
                  <a:lumMod val="40000"/>
                  <a:lumOff val="60000"/>
                </a:schemeClr>
              </a:solidFill>
              <a:latin typeface="Verdana" pitchFamily="34" charset="0"/>
            </a:endParaRPr>
          </a:p>
          <a:p>
            <a:endParaRPr lang="en-NZ" sz="1800" u="sng" dirty="0">
              <a:solidFill>
                <a:schemeClr val="tx2">
                  <a:lumMod val="40000"/>
                  <a:lumOff val="60000"/>
                </a:schemeClr>
              </a:solidFill>
              <a:latin typeface="Verdana" pitchFamily="34" charset="0"/>
            </a:endParaRPr>
          </a:p>
          <a:p>
            <a:r>
              <a:rPr lang="en-NZ" sz="1800" dirty="0">
                <a:latin typeface="Verdana" pitchFamily="34" charset="0"/>
              </a:rPr>
              <a:t>You can find other free referencing applications at onenote.com, zotero.com and mendeley.com </a:t>
            </a:r>
          </a:p>
        </p:txBody>
      </p:sp>
    </p:spTree>
    <p:extLst>
      <p:ext uri="{BB962C8B-B14F-4D97-AF65-F5344CB8AC3E}">
        <p14:creationId xmlns:p14="http://schemas.microsoft.com/office/powerpoint/2010/main" val="2599940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4"/>
          <p:cNvSpPr txBox="1">
            <a:spLocks noChangeArrowheads="1"/>
          </p:cNvSpPr>
          <p:nvPr/>
        </p:nvSpPr>
        <p:spPr bwMode="auto">
          <a:xfrm>
            <a:off x="467544" y="987574"/>
            <a:ext cx="8280920" cy="4016484"/>
          </a:xfrm>
          <a:prstGeom prst="rect">
            <a:avLst/>
          </a:prstGeom>
          <a:noFill/>
          <a:ln w="9525">
            <a:noFill/>
            <a:miter lim="800000"/>
            <a:headEnd/>
            <a:tailEnd/>
          </a:ln>
        </p:spPr>
        <p:txBody>
          <a:bodyPr wrap="square">
            <a:spAutoFit/>
          </a:bodyPr>
          <a:lstStyle/>
          <a:p>
            <a:pPr marL="285750" indent="-285750" hangingPunct="0">
              <a:buFont typeface="Wingdings" panose="05000000000000000000" pitchFamily="2" charset="2"/>
              <a:buChar char="Ø"/>
            </a:pPr>
            <a:r>
              <a:rPr lang="en-GB" sz="1500" dirty="0">
                <a:solidFill>
                  <a:srgbClr val="FFC000"/>
                </a:solidFill>
                <a:latin typeface="Verdana" panose="020B0604030504040204" pitchFamily="34" charset="0"/>
                <a:ea typeface="Verdana" panose="020B0604030504040204" pitchFamily="34" charset="0"/>
                <a:cs typeface="Verdana" panose="020B0604030504040204" pitchFamily="34" charset="0"/>
              </a:rPr>
              <a:t>Write the list normally</a:t>
            </a:r>
            <a:r>
              <a:rPr lang="en-GB" sz="1500" dirty="0">
                <a:solidFill>
                  <a:schemeClr val="bg1"/>
                </a:solidFill>
                <a:latin typeface="Verdana" panose="020B0604030504040204" pitchFamily="34" charset="0"/>
                <a:ea typeface="Verdana" panose="020B0604030504040204" pitchFamily="34" charset="0"/>
                <a:cs typeface="Verdana" panose="020B0604030504040204" pitchFamily="34" charset="0"/>
              </a:rPr>
              <a:t> – with each reference ‘left-aligned’ like this:</a:t>
            </a:r>
          </a:p>
          <a:p>
            <a:pPr hangingPunct="0"/>
            <a:endParaRPr lang="en-GB" sz="15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hangingPunct="0"/>
            <a:r>
              <a:rPr lang="en-US" sz="1500" dirty="0">
                <a:solidFill>
                  <a:schemeClr val="bg1"/>
                </a:solidFill>
                <a:latin typeface="Verdana" pitchFamily="34" charset="0"/>
                <a:ea typeface="ＭＳ Ｐゴシック" pitchFamily="34" charset="-128"/>
                <a:cs typeface="Times New Roman" pitchFamily="68" charset="0"/>
              </a:rPr>
              <a:t>Silverblatt, A. (2004). Media as a social institution. </a:t>
            </a:r>
            <a:r>
              <a:rPr lang="en-US" sz="1500" i="1" dirty="0">
                <a:solidFill>
                  <a:schemeClr val="bg1"/>
                </a:solidFill>
                <a:latin typeface="Verdana" pitchFamily="34" charset="0"/>
                <a:ea typeface="ＭＳ Ｐゴシック" pitchFamily="34" charset="-128"/>
                <a:cs typeface="Times New Roman" pitchFamily="68" charset="0"/>
              </a:rPr>
              <a:t>American Behavioral Scientist, 48</a:t>
            </a:r>
            <a:r>
              <a:rPr lang="en-US" sz="1500" dirty="0">
                <a:solidFill>
                  <a:schemeClr val="bg1"/>
                </a:solidFill>
                <a:latin typeface="Verdana" pitchFamily="34" charset="0"/>
                <a:ea typeface="ＭＳ Ｐゴシック" pitchFamily="34" charset="-128"/>
                <a:cs typeface="Times New Roman" pitchFamily="68" charset="0"/>
              </a:rPr>
              <a:t>(1), 35-42.</a:t>
            </a:r>
            <a:endParaRPr lang="en-NZ" sz="1500" dirty="0">
              <a:solidFill>
                <a:schemeClr val="bg1"/>
              </a:solidFill>
              <a:latin typeface="Verdana" pitchFamily="34" charset="0"/>
              <a:ea typeface="ＭＳ Ｐゴシック" pitchFamily="34" charset="-128"/>
              <a:cs typeface="Times New Roman" pitchFamily="68" charset="0"/>
            </a:endParaRPr>
          </a:p>
          <a:p>
            <a:pPr hangingPunct="0"/>
            <a:endParaRPr lang="en-GB" sz="15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hangingPunct="0">
              <a:buFont typeface="Wingdings" panose="05000000000000000000" pitchFamily="2" charset="2"/>
              <a:buChar char="Ø"/>
            </a:pPr>
            <a:r>
              <a:rPr lang="en-GB" sz="1500" dirty="0">
                <a:solidFill>
                  <a:srgbClr val="FFC000"/>
                </a:solidFill>
                <a:latin typeface="Verdana" panose="020B0604030504040204" pitchFamily="34" charset="0"/>
                <a:ea typeface="Verdana" panose="020B0604030504040204" pitchFamily="34" charset="0"/>
                <a:cs typeface="Verdana" panose="020B0604030504040204" pitchFamily="34" charset="0"/>
              </a:rPr>
              <a:t>Then select the whole list.</a:t>
            </a:r>
          </a:p>
          <a:p>
            <a:pPr marL="285750" indent="-285750" hangingPunct="0">
              <a:buFont typeface="Wingdings" panose="05000000000000000000" pitchFamily="2" charset="2"/>
              <a:buChar char="Ø"/>
            </a:pPr>
            <a:endParaRPr lang="en-GB" sz="1500"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marL="285750" indent="-285750" hangingPunct="0">
              <a:buFont typeface="Wingdings" panose="05000000000000000000" pitchFamily="2" charset="2"/>
              <a:buChar char="Ø"/>
            </a:pPr>
            <a:r>
              <a:rPr lang="en-GB" sz="1500" dirty="0">
                <a:solidFill>
                  <a:srgbClr val="FFC000"/>
                </a:solidFill>
                <a:latin typeface="Verdana" panose="020B0604030504040204" pitchFamily="34" charset="0"/>
                <a:ea typeface="Verdana" panose="020B0604030504040204" pitchFamily="34" charset="0"/>
                <a:cs typeface="Verdana" panose="020B0604030504040204" pitchFamily="34" charset="0"/>
              </a:rPr>
              <a:t>Click on the ‘paragraph’ tab and on ‘special’.</a:t>
            </a:r>
          </a:p>
          <a:p>
            <a:pPr marL="285750" indent="-285750" hangingPunct="0">
              <a:buFont typeface="Wingdings" panose="05000000000000000000" pitchFamily="2" charset="2"/>
              <a:buChar char="Ø"/>
            </a:pPr>
            <a:endParaRPr lang="en-GB" sz="1500"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marL="285750" indent="-285750" hangingPunct="0">
              <a:buFont typeface="Wingdings" panose="05000000000000000000" pitchFamily="2" charset="2"/>
              <a:buChar char="Ø"/>
            </a:pPr>
            <a:r>
              <a:rPr lang="en-GB" sz="1500" dirty="0">
                <a:solidFill>
                  <a:srgbClr val="FFC000"/>
                </a:solidFill>
                <a:latin typeface="Verdana" panose="020B0604030504040204" pitchFamily="34" charset="0"/>
                <a:ea typeface="Verdana" panose="020B0604030504040204" pitchFamily="34" charset="0"/>
                <a:cs typeface="Verdana" panose="020B0604030504040204" pitchFamily="34" charset="0"/>
              </a:rPr>
              <a:t>Select ‘hanging’.</a:t>
            </a:r>
          </a:p>
          <a:p>
            <a:pPr marL="285750" indent="-285750" hangingPunct="0">
              <a:buFont typeface="Wingdings" panose="05000000000000000000" pitchFamily="2" charset="2"/>
              <a:buChar char="Ø"/>
            </a:pPr>
            <a:endParaRPr lang="en-GB" sz="1500"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marL="285750" indent="-285750" hangingPunct="0">
              <a:buFont typeface="Wingdings" panose="05000000000000000000" pitchFamily="2" charset="2"/>
              <a:buChar char="Ø"/>
            </a:pPr>
            <a:r>
              <a:rPr lang="en-GB" sz="1500" dirty="0">
                <a:solidFill>
                  <a:srgbClr val="FFC000"/>
                </a:solidFill>
                <a:latin typeface="Verdana" panose="020B0604030504040204" pitchFamily="34" charset="0"/>
                <a:ea typeface="Verdana" panose="020B0604030504040204" pitchFamily="34" charset="0"/>
                <a:cs typeface="Verdana" panose="020B0604030504040204" pitchFamily="34" charset="0"/>
              </a:rPr>
              <a:t>Click on ‘OK’. </a:t>
            </a:r>
            <a:r>
              <a:rPr lang="en-GB" sz="1500" dirty="0">
                <a:solidFill>
                  <a:schemeClr val="bg1"/>
                </a:solidFill>
                <a:latin typeface="Verdana" panose="020B0604030504040204" pitchFamily="34" charset="0"/>
                <a:ea typeface="Verdana" panose="020B0604030504040204" pitchFamily="34" charset="0"/>
                <a:cs typeface="Verdana" panose="020B0604030504040204" pitchFamily="34" charset="0"/>
              </a:rPr>
              <a:t>And the references will change to this:</a:t>
            </a:r>
          </a:p>
          <a:p>
            <a:pPr hangingPunct="0"/>
            <a:endParaRPr lang="en-GB" sz="15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46088" indent="-446088" hangingPunct="0"/>
            <a:r>
              <a:rPr lang="en-US" sz="1500" dirty="0">
                <a:solidFill>
                  <a:schemeClr val="bg1"/>
                </a:solidFill>
                <a:latin typeface="Verdana" pitchFamily="34" charset="0"/>
                <a:ea typeface="ＭＳ Ｐゴシック" pitchFamily="34" charset="-128"/>
                <a:cs typeface="Times New Roman" pitchFamily="68" charset="0"/>
              </a:rPr>
              <a:t>Silverblatt, A. (2004). Media as a social institution. </a:t>
            </a:r>
            <a:r>
              <a:rPr lang="en-US" sz="1500" i="1" dirty="0">
                <a:solidFill>
                  <a:schemeClr val="bg1"/>
                </a:solidFill>
                <a:latin typeface="Verdana" pitchFamily="34" charset="0"/>
                <a:ea typeface="ＭＳ Ｐゴシック" pitchFamily="34" charset="-128"/>
                <a:cs typeface="Times New Roman" pitchFamily="68" charset="0"/>
              </a:rPr>
              <a:t>American Behavioral Scientist, 48</a:t>
            </a:r>
            <a:r>
              <a:rPr lang="en-US" sz="1500" dirty="0">
                <a:solidFill>
                  <a:schemeClr val="bg1"/>
                </a:solidFill>
                <a:latin typeface="Verdana" pitchFamily="34" charset="0"/>
                <a:ea typeface="ＭＳ Ｐゴシック" pitchFamily="34" charset="-128"/>
                <a:cs typeface="Times New Roman" pitchFamily="68" charset="0"/>
              </a:rPr>
              <a:t>(1), 35-42.</a:t>
            </a:r>
            <a:endParaRPr lang="en-NZ" sz="1500" dirty="0">
              <a:solidFill>
                <a:schemeClr val="bg1"/>
              </a:solidFill>
              <a:latin typeface="Verdana" pitchFamily="34" charset="0"/>
              <a:ea typeface="ＭＳ Ｐゴシック" pitchFamily="34" charset="-128"/>
              <a:cs typeface="Times New Roman" pitchFamily="68" charset="0"/>
            </a:endParaRPr>
          </a:p>
          <a:p>
            <a:pPr hangingPunct="0"/>
            <a:endParaRPr lang="en-GB" sz="15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hangingPunct="0"/>
            <a:r>
              <a:rPr lang="en-GB" sz="1500" b="1" dirty="0">
                <a:solidFill>
                  <a:srgbClr val="FFC000"/>
                </a:solidFill>
                <a:latin typeface="Verdana" panose="020B0604030504040204" pitchFamily="34" charset="0"/>
                <a:ea typeface="Verdana" panose="020B0604030504040204" pitchFamily="34" charset="0"/>
                <a:cs typeface="Verdana" panose="020B0604030504040204" pitchFamily="34" charset="0"/>
              </a:rPr>
              <a:t>Smile – it’s over!</a:t>
            </a:r>
            <a:endParaRPr lang="en-NZ" sz="15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5"/>
          <p:cNvSpPr>
            <a:spLocks noGrp="1"/>
          </p:cNvSpPr>
          <p:nvPr>
            <p:ph type="title" idx="4294967295"/>
          </p:nvPr>
        </p:nvSpPr>
        <p:spPr>
          <a:xfrm>
            <a:off x="251520" y="262955"/>
            <a:ext cx="8568952"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400" b="1" i="0" u="none" strike="noStrike" kern="1200" cap="none" spc="0" normalizeH="0" baseline="0" noProof="0" dirty="0">
                <a:ln>
                  <a:noFill/>
                </a:ln>
                <a:solidFill>
                  <a:srgbClr val="E4A025"/>
                </a:solidFill>
                <a:effectLst/>
                <a:uLnTx/>
                <a:uFillTx/>
                <a:latin typeface="Verdana" pitchFamily="34" charset="0"/>
                <a:ea typeface="Verdana" pitchFamily="34" charset="0"/>
                <a:cs typeface="Verdana" pitchFamily="34" charset="0"/>
              </a:rPr>
              <a:t>How to indent a reference list </a:t>
            </a:r>
            <a:r>
              <a:rPr kumimoji="0" lang="en-NZ" sz="2400" b="0" i="0" u="none" strike="noStrike" kern="1200" cap="none" spc="0" normalizeH="0" baseline="0" noProof="0" dirty="0">
                <a:ln>
                  <a:noFill/>
                </a:ln>
                <a:solidFill>
                  <a:srgbClr val="E4A025"/>
                </a:solidFill>
                <a:effectLst/>
                <a:uLnTx/>
                <a:uFillTx/>
                <a:latin typeface="Verdana" pitchFamily="34" charset="0"/>
                <a:ea typeface="Verdana" pitchFamily="34" charset="0"/>
                <a:cs typeface="Verdana" pitchFamily="34" charset="0"/>
              </a:rPr>
              <a:t>(MS Word doc)</a:t>
            </a:r>
          </a:p>
        </p:txBody>
      </p:sp>
    </p:spTree>
    <p:extLst>
      <p:ext uri="{BB962C8B-B14F-4D97-AF65-F5344CB8AC3E}">
        <p14:creationId xmlns:p14="http://schemas.microsoft.com/office/powerpoint/2010/main" val="2964968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28600" y="571500"/>
            <a:ext cx="2687216" cy="594122"/>
          </a:xfrm>
        </p:spPr>
        <p:txBody>
          <a:bodyPr>
            <a:noAutofit/>
          </a:bodyPr>
          <a:lstStyle/>
          <a:p>
            <a:br>
              <a:rPr lang="en-NZ" sz="900" dirty="0"/>
            </a:br>
            <a:r>
              <a:rPr lang="en-NZ" sz="1600" b="1" dirty="0"/>
              <a:t>Need help? </a:t>
            </a:r>
            <a:br>
              <a:rPr lang="en-NZ" sz="788" dirty="0"/>
            </a:br>
            <a:r>
              <a:rPr lang="en-NZ" sz="900" dirty="0"/>
              <a:t>We have a range of free services to help you with your assignment writing and study skills</a:t>
            </a:r>
          </a:p>
        </p:txBody>
      </p:sp>
      <p:sp>
        <p:nvSpPr>
          <p:cNvPr id="5" name="Content Placeholder 2"/>
          <p:cNvSpPr>
            <a:spLocks noGrp="1"/>
          </p:cNvSpPr>
          <p:nvPr>
            <p:ph sz="quarter" idx="4"/>
          </p:nvPr>
        </p:nvSpPr>
        <p:spPr>
          <a:xfrm>
            <a:off x="35496" y="1346788"/>
            <a:ext cx="8820472" cy="3028950"/>
          </a:xfrm>
          <a:prstGeom prst="rect">
            <a:avLst/>
          </a:prstGeom>
        </p:spPr>
        <p:txBody>
          <a:bodyPr>
            <a:noAutofit/>
          </a:bodyPr>
          <a:lstStyle/>
          <a:p>
            <a:r>
              <a:rPr lang="en-US" sz="1050" dirty="0">
                <a:hlinkClick r:id="rId5"/>
              </a:rPr>
              <a:t>Individual Support</a:t>
            </a:r>
            <a:r>
              <a:rPr lang="en-US" sz="1050" dirty="0"/>
              <a:t>: Want to discuss your assignment before you hand it in? Want to discuss study skills (e.g. how to manage time)? Book an appointment at </a:t>
            </a:r>
            <a:r>
              <a:rPr lang="en-NZ" sz="1050" dirty="0">
                <a:hlinkClick r:id="rId6"/>
              </a:rPr>
              <a:t>massey.ac.nz/ctlcontacts</a:t>
            </a:r>
            <a:r>
              <a:rPr lang="en-NZ" sz="1050" dirty="0"/>
              <a:t> </a:t>
            </a:r>
            <a:r>
              <a:rPr lang="en-US" sz="1050" dirty="0"/>
              <a:t>or </a:t>
            </a:r>
            <a:r>
              <a:rPr lang="en-NZ" sz="1050" dirty="0"/>
              <a:t>drop in. </a:t>
            </a:r>
          </a:p>
          <a:p>
            <a:r>
              <a:rPr lang="en-US" sz="1050" dirty="0">
                <a:hlinkClick r:id="rId7"/>
              </a:rPr>
              <a:t>Pre-Reading Service</a:t>
            </a:r>
            <a:r>
              <a:rPr lang="en-US" sz="1050" dirty="0"/>
              <a:t>: 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r>
              <a:rPr lang="en-US" sz="1050" dirty="0">
                <a:hlinkClick r:id="rId8"/>
              </a:rPr>
              <a:t>Workshops</a:t>
            </a:r>
            <a:r>
              <a:rPr lang="en-US" sz="1050" dirty="0"/>
              <a:t>: Seminars and workshops are run on campus and online, which can help you with writing and study skills, such as essay writing, referencing, and writing research proposals. See here for </a:t>
            </a:r>
            <a:r>
              <a:rPr lang="en-US" sz="1050" dirty="0" err="1"/>
              <a:t>programmes</a:t>
            </a:r>
            <a:r>
              <a:rPr lang="en-US" sz="1050" dirty="0"/>
              <a:t> and registration details. See </a:t>
            </a:r>
            <a:r>
              <a:rPr lang="en-NZ" sz="1050" dirty="0">
                <a:hlinkClick r:id="rId9"/>
              </a:rPr>
              <a:t>http://owll.massey.ac.nz/about-OWLL/workshops.php</a:t>
            </a:r>
            <a:endParaRPr lang="en-NZ" sz="1050" dirty="0"/>
          </a:p>
          <a:p>
            <a:r>
              <a:rPr lang="en-US" sz="1050" dirty="0">
                <a:hlinkClick r:id="rId10"/>
              </a:rPr>
              <a:t>Academic Q+A</a:t>
            </a:r>
            <a:r>
              <a:rPr lang="en-US" sz="1050" dirty="0"/>
              <a:t> </a:t>
            </a:r>
            <a:r>
              <a:rPr lang="en-US" sz="1050" dirty="0">
                <a:hlinkClick r:id="rId10"/>
              </a:rPr>
              <a:t>forum</a:t>
            </a:r>
            <a:r>
              <a:rPr lang="en-US" sz="1050" dirty="0">
                <a:solidFill>
                  <a:srgbClr val="043163"/>
                </a:solidFill>
              </a:rPr>
              <a:t>: </a:t>
            </a:r>
            <a:r>
              <a:rPr lang="en-US" sz="1050" dirty="0"/>
              <a:t>Ask our consultants a question about academic writing and/or study </a:t>
            </a:r>
            <a:r>
              <a:rPr lang="en-NZ" sz="1050" dirty="0"/>
              <a:t>skills. </a:t>
            </a:r>
            <a:r>
              <a:rPr lang="en-US" sz="1050" dirty="0"/>
              <a:t>The Q &amp; A forum is a place for students to receive help with quick, study-related questions. You can access the forum through the Academic Writing and Learning Support site on your Stream homepage.</a:t>
            </a:r>
            <a:endParaRPr lang="en-NZ" sz="1050" dirty="0"/>
          </a:p>
          <a:p>
            <a:r>
              <a:rPr lang="en-US" sz="1050" dirty="0">
                <a:hlinkClick r:id="rId11"/>
              </a:rPr>
              <a:t>OWLL</a:t>
            </a:r>
            <a:r>
              <a:rPr lang="en-US" sz="1050" dirty="0"/>
              <a:t>: Information about academic writing and study skills, including assignment planning, </a:t>
            </a:r>
            <a:r>
              <a:rPr lang="en-NZ" sz="1050" dirty="0"/>
              <a:t>essays, reports, and referencing. Go to </a:t>
            </a:r>
            <a:r>
              <a:rPr lang="en-NZ" sz="1050" dirty="0">
                <a:hlinkClick r:id="rId11"/>
              </a:rPr>
              <a:t>http://owll.massey.ac.nz/index.php</a:t>
            </a:r>
            <a:endParaRPr lang="en-NZ" sz="1050" dirty="0"/>
          </a:p>
          <a:p>
            <a:r>
              <a:rPr lang="en-US" sz="1050" dirty="0">
                <a:hlinkClick r:id="rId12"/>
              </a:rPr>
              <a:t>Disability Services</a:t>
            </a:r>
            <a:r>
              <a:rPr lang="en-US" sz="1050" dirty="0"/>
              <a:t>: A range of services and support for students who have health and disability issues that are impacting their study.</a:t>
            </a:r>
          </a:p>
          <a:p>
            <a:r>
              <a:rPr lang="en-US" sz="1050" dirty="0">
                <a:hlinkClick r:id="rId13"/>
              </a:rPr>
              <a:t>Pasifika@Massey</a:t>
            </a:r>
            <a:r>
              <a:rPr lang="en-US" sz="1050" dirty="0"/>
              <a:t>: Whether studying as an internal or distance student, you can also access Learning support from the Pasifika Learning </a:t>
            </a:r>
            <a:r>
              <a:rPr lang="en-NZ" sz="1050" dirty="0"/>
              <a:t>Advisors.</a:t>
            </a:r>
          </a:p>
          <a:p>
            <a:r>
              <a:rPr lang="fi-FI" sz="1050" dirty="0">
                <a:hlinkClick r:id="rId14"/>
              </a:rPr>
              <a:t>Te Rau Tauawhi: </a:t>
            </a:r>
            <a:r>
              <a:rPr lang="fi-FI" sz="1050" dirty="0"/>
              <a:t>Ko t</a:t>
            </a:r>
            <a:r>
              <a:rPr lang="fr-FR" sz="1050" dirty="0"/>
              <a:t>ā</a:t>
            </a:r>
            <a:r>
              <a:rPr lang="fi-FI" sz="1050" dirty="0"/>
              <a:t> Te Rau Tauawhi he äwhina i ng</a:t>
            </a:r>
            <a:r>
              <a:rPr lang="fr-FR" sz="1050" dirty="0"/>
              <a:t>ā </a:t>
            </a:r>
            <a:r>
              <a:rPr lang="fi-FI" sz="1050" dirty="0"/>
              <a:t>tauira M</a:t>
            </a:r>
            <a:r>
              <a:rPr lang="fr-FR" sz="1050" dirty="0"/>
              <a:t>ā</a:t>
            </a:r>
            <a:r>
              <a:rPr lang="fi-FI" sz="1050" dirty="0"/>
              <a:t>ori ki te tuku aromatawatai ki Te Reo M</a:t>
            </a:r>
            <a:r>
              <a:rPr lang="fr-FR" sz="1050" dirty="0"/>
              <a:t>ā</a:t>
            </a:r>
            <a:r>
              <a:rPr lang="fi-FI" sz="1050" dirty="0"/>
              <a:t>ori, ki te tautoko hoki i </a:t>
            </a:r>
            <a:r>
              <a:rPr lang="en-US" sz="1050" dirty="0"/>
              <a:t>ng</a:t>
            </a:r>
            <a:r>
              <a:rPr lang="fr-FR" sz="1050" dirty="0"/>
              <a:t>ā</a:t>
            </a:r>
            <a:r>
              <a:rPr lang="en-US" sz="1050" dirty="0"/>
              <a:t> </a:t>
            </a:r>
            <a:r>
              <a:rPr lang="fr-FR" sz="1050" dirty="0"/>
              <a:t>ā</a:t>
            </a:r>
            <a:r>
              <a:rPr lang="en-US" sz="1050" dirty="0" err="1"/>
              <a:t>huatanga</a:t>
            </a:r>
            <a:r>
              <a:rPr lang="en-US" sz="1050" dirty="0"/>
              <a:t> </a:t>
            </a:r>
            <a:r>
              <a:rPr lang="en-US" sz="1050" dirty="0" err="1"/>
              <a:t>whakarite</a:t>
            </a:r>
            <a:r>
              <a:rPr lang="en-US" sz="1050" dirty="0"/>
              <a:t> </a:t>
            </a:r>
            <a:r>
              <a:rPr lang="en-US" sz="1050" dirty="0" err="1"/>
              <a:t>tuhinga</a:t>
            </a:r>
            <a:r>
              <a:rPr lang="en-US" sz="1050" dirty="0"/>
              <a:t>. The </a:t>
            </a:r>
            <a:r>
              <a:rPr lang="fr-FR" sz="1050" dirty="0"/>
              <a:t>Te Rau </a:t>
            </a:r>
            <a:r>
              <a:rPr lang="fr-FR" sz="1050" dirty="0" err="1"/>
              <a:t>Tauawhi</a:t>
            </a:r>
            <a:r>
              <a:rPr lang="fr-FR" sz="1050" dirty="0"/>
              <a:t> </a:t>
            </a:r>
            <a:r>
              <a:rPr lang="fr-FR" sz="1050" dirty="0" err="1"/>
              <a:t>Māori</a:t>
            </a:r>
            <a:r>
              <a:rPr lang="fr-FR" sz="1050" dirty="0"/>
              <a:t> Student Centre can </a:t>
            </a:r>
            <a:r>
              <a:rPr lang="en-US" sz="1050" dirty="0"/>
              <a:t>help you to submit your assignment in Te </a:t>
            </a:r>
            <a:r>
              <a:rPr lang="en-US" sz="1050" dirty="0" err="1"/>
              <a:t>Reo</a:t>
            </a:r>
            <a:r>
              <a:rPr lang="en-US" sz="1050" dirty="0"/>
              <a:t> M</a:t>
            </a:r>
            <a:r>
              <a:rPr lang="fr-FR" sz="1050" dirty="0"/>
              <a:t>ā</a:t>
            </a:r>
            <a:r>
              <a:rPr lang="en-US" sz="1050" dirty="0" err="1"/>
              <a:t>ori</a:t>
            </a:r>
            <a:r>
              <a:rPr lang="en-US" sz="1050" dirty="0"/>
              <a:t> and provide general assignment structure </a:t>
            </a:r>
            <a:r>
              <a:rPr lang="en-NZ" sz="1050" dirty="0"/>
              <a:t>support.</a:t>
            </a:r>
            <a:endParaRPr lang="en-NZ" sz="1050" dirty="0">
              <a:solidFill>
                <a:srgbClr val="FFC000"/>
              </a:solidFill>
            </a:endParaRPr>
          </a:p>
        </p:txBody>
      </p:sp>
      <p:sp>
        <p:nvSpPr>
          <p:cNvPr id="6" name="Title 1" descr="URL for booking&#10;">
            <a:extLst>
              <a:ext uri="{FF2B5EF4-FFF2-40B4-BE49-F238E27FC236}">
                <a16:creationId xmlns:a16="http://schemas.microsoft.com/office/drawing/2014/main" id="{5D95EAD1-D035-4EC2-A840-B890DE9C2612}"/>
              </a:ext>
            </a:extLst>
          </p:cNvPr>
          <p:cNvSpPr txBox="1">
            <a:spLocks/>
          </p:cNvSpPr>
          <p:nvPr/>
        </p:nvSpPr>
        <p:spPr>
          <a:xfrm>
            <a:off x="2335053" y="4557712"/>
            <a:ext cx="4629150" cy="471488"/>
          </a:xfrm>
          <a:prstGeom prst="rect">
            <a:avLst/>
          </a:prstGeom>
        </p:spPr>
        <p:txBody>
          <a:bodyPr vert="horz" lIns="51435" tIns="25718" rIns="51435" bIns="25718" rtlCol="0" anchor="ctr">
            <a:normAutofit fontScale="97500"/>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algn="ctr"/>
            <a:r>
              <a:rPr lang="en-NZ" sz="2025" dirty="0">
                <a:solidFill>
                  <a:srgbClr val="FFC000"/>
                </a:solidFill>
              </a:rPr>
              <a:t>https://massey-nz.libcal.com/  </a:t>
            </a:r>
          </a:p>
        </p:txBody>
      </p:sp>
      <p:pic>
        <p:nvPicPr>
          <p:cNvPr id="7" name="Picture 6">
            <a:extLst>
              <a:ext uri="{FF2B5EF4-FFF2-40B4-BE49-F238E27FC236}">
                <a16:creationId xmlns:a16="http://schemas.microsoft.com/office/drawing/2014/main" id="{453A5C4D-8541-4D8E-B64A-D8522769F932}"/>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0" y="4656120"/>
            <a:ext cx="755576" cy="483840"/>
          </a:xfrm>
          <a:prstGeom prst="rect">
            <a:avLst/>
          </a:prstGeom>
        </p:spPr>
      </p:pic>
    </p:spTree>
    <p:custDataLst>
      <p:tags r:id="rId1"/>
    </p:custDataLst>
    <p:extLst>
      <p:ext uri="{BB962C8B-B14F-4D97-AF65-F5344CB8AC3E}">
        <p14:creationId xmlns:p14="http://schemas.microsoft.com/office/powerpoint/2010/main" val="18877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067991"/>
            <a:ext cx="8208912" cy="3693319"/>
          </a:xfrm>
          <a:prstGeom prst="rect">
            <a:avLst/>
          </a:prstGeom>
          <a:noFill/>
        </p:spPr>
        <p:txBody>
          <a:bodyPr wrap="square" rtlCol="0">
            <a:spAutoFit/>
          </a:bodyPr>
          <a:lstStyle/>
          <a:p>
            <a:pPr>
              <a:spcAft>
                <a:spcPts val="600"/>
              </a:spcAft>
            </a:pP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You’re going to read a paragraph a student has written about an ethical theory called Utilitarianism. There are no citations.</a:t>
            </a:r>
          </a:p>
          <a:p>
            <a:pPr>
              <a:spcAft>
                <a:spcPts val="600"/>
              </a:spcAft>
            </a:pPr>
            <a:endParaRPr lang="en-NZ"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b="1" dirty="0">
                <a:solidFill>
                  <a:srgbClr val="E4A024"/>
                </a:solidFill>
                <a:latin typeface="Verdana" panose="020B0604030504040204" pitchFamily="34" charset="0"/>
                <a:ea typeface="Verdana" panose="020B0604030504040204" pitchFamily="34" charset="0"/>
                <a:cs typeface="Verdana" panose="020B0604030504040204" pitchFamily="34" charset="0"/>
              </a:rPr>
              <a:t>Write:</a:t>
            </a:r>
          </a:p>
          <a:p>
            <a:pPr>
              <a:spcAft>
                <a:spcPts val="600"/>
              </a:spcAft>
            </a:pPr>
            <a:endParaRPr lang="en-NZ"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600"/>
              </a:spcAft>
              <a:buFont typeface="Arial" panose="020B0604020202020204" pitchFamily="34" charset="0"/>
              <a:buChar char="•"/>
            </a:pP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How many citations you think the writer should have included.</a:t>
            </a:r>
          </a:p>
          <a:p>
            <a:pPr marL="342900" indent="-342900">
              <a:spcAft>
                <a:spcPts val="600"/>
              </a:spcAft>
              <a:buFont typeface="Arial" panose="020B0604020202020204" pitchFamily="34" charset="0"/>
              <a:buChar char="•"/>
            </a:pPr>
            <a:endParaRPr lang="en-NZ"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b="1" dirty="0">
                <a:solidFill>
                  <a:srgbClr val="E4A024"/>
                </a:solidFill>
                <a:latin typeface="Verdana" panose="020B0604030504040204" pitchFamily="34" charset="0"/>
                <a:ea typeface="Verdana" panose="020B0604030504040204" pitchFamily="34" charset="0"/>
                <a:cs typeface="Verdana" panose="020B0604030504040204" pitchFamily="34" charset="0"/>
              </a:rPr>
              <a:t>Think about:</a:t>
            </a:r>
          </a:p>
          <a:p>
            <a:pPr marL="342900" indent="-342900">
              <a:spcAft>
                <a:spcPts val="600"/>
              </a:spcAft>
              <a:buFont typeface="Arial" panose="020B0604020202020204" pitchFamily="34" charset="0"/>
              <a:buChar char="•"/>
            </a:pPr>
            <a:endParaRPr lang="en-NZ"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600"/>
              </a:spcAft>
              <a:buFont typeface="Arial" panose="020B0604020202020204" pitchFamily="34" charset="0"/>
              <a:buChar char="•"/>
            </a:pP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The lecturer’s reaction to this paragraph.</a:t>
            </a:r>
          </a:p>
          <a:p>
            <a:pPr marL="342900" indent="-342900">
              <a:spcAft>
                <a:spcPts val="600"/>
              </a:spcAft>
              <a:buFont typeface="Arial" panose="020B0604020202020204" pitchFamily="34" charset="0"/>
              <a:buChar char="•"/>
            </a:pP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What if the student wrote the whole thing from memory, </a:t>
            </a:r>
          </a:p>
          <a:p>
            <a:pPr>
              <a:spcAft>
                <a:spcPts val="600"/>
              </a:spcAft>
            </a:pP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    without referring to any books?</a:t>
            </a:r>
          </a:p>
        </p:txBody>
      </p:sp>
      <p:pic>
        <p:nvPicPr>
          <p:cNvPr id="8" name="Picture 5" descr="Orange box&#1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250032"/>
            <a:ext cx="3584575" cy="76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Grp="1" noChangeArrowheads="1"/>
          </p:cNvSpPr>
          <p:nvPr>
            <p:ph type="title" idx="4294967295"/>
          </p:nvPr>
        </p:nvSpPr>
        <p:spPr bwMode="auto">
          <a:xfrm>
            <a:off x="250826" y="303610"/>
            <a:ext cx="3457575" cy="40011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INTERACTIVE TASK 1</a:t>
            </a:r>
          </a:p>
        </p:txBody>
      </p:sp>
    </p:spTree>
    <p:extLst>
      <p:ext uri="{BB962C8B-B14F-4D97-AF65-F5344CB8AC3E}">
        <p14:creationId xmlns:p14="http://schemas.microsoft.com/office/powerpoint/2010/main" val="745583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9502"/>
            <a:ext cx="8424936" cy="4104456"/>
          </a:xfrm>
        </p:spPr>
        <p:txBody>
          <a:bodyPr/>
          <a:lstStyle/>
          <a:p>
            <a:pPr>
              <a:lnSpc>
                <a:spcPct val="114000"/>
              </a:lnSpc>
            </a:pPr>
            <a:r>
              <a:rPr lang="en-NZ" sz="1800" dirty="0">
                <a:latin typeface="Verdana" panose="020B0604030504040204" pitchFamily="34" charset="0"/>
                <a:ea typeface="Verdana" panose="020B0604030504040204" pitchFamily="34" charset="0"/>
                <a:cs typeface="Verdana" panose="020B0604030504040204" pitchFamily="34" charset="0"/>
              </a:rPr>
              <a:t>Utilitarianism is a consequentialist theory of ethics. This means that it focuses on the consequences of an action and not the action itself. In the words of one of the most influential </a:t>
            </a:r>
            <a:r>
              <a:rPr lang="en-NZ" sz="1800" dirty="0" err="1">
                <a:latin typeface="Verdana" panose="020B0604030504040204" pitchFamily="34" charset="0"/>
                <a:ea typeface="Verdana" panose="020B0604030504040204" pitchFamily="34" charset="0"/>
                <a:cs typeface="Verdana" panose="020B0604030504040204" pitchFamily="34" charset="0"/>
              </a:rPr>
              <a:t>Utilitarians</a:t>
            </a:r>
            <a:r>
              <a:rPr lang="en-NZ" sz="1800" dirty="0">
                <a:latin typeface="Verdana" panose="020B0604030504040204" pitchFamily="34" charset="0"/>
                <a:ea typeface="Verdana" panose="020B0604030504040204" pitchFamily="34" charset="0"/>
                <a:cs typeface="Verdana" panose="020B0604030504040204" pitchFamily="34" charset="0"/>
              </a:rPr>
              <a:t>, John Stuart Mill, an action is moral if it brings the greatest happiness to the greatest number. One strength of this approach is that it focuses on observable human behaviour, instead of discussing the rights or wrongs of actions in relation to abstract concepts of justice. However, critics have pointed out that Utilitarianism implies that happiness can be objectively measured, in the same way as, for example, health or economic outcomes. It has also been criticised for offering a justification for actions such as murder, which are generally regarded as inherently wrong, regardless of any positive outcomes which might occur.</a:t>
            </a:r>
          </a:p>
        </p:txBody>
      </p:sp>
      <p:sp>
        <p:nvSpPr>
          <p:cNvPr id="3" name="Rectangle 2"/>
          <p:cNvSpPr/>
          <p:nvPr/>
        </p:nvSpPr>
        <p:spPr>
          <a:xfrm>
            <a:off x="539552" y="4433264"/>
            <a:ext cx="8424936" cy="369332"/>
          </a:xfrm>
          <a:prstGeom prst="rect">
            <a:avLst/>
          </a:prstGeom>
        </p:spPr>
        <p:txBody>
          <a:bodyPr wrap="square">
            <a:spAutoFit/>
          </a:bodyPr>
          <a:lstStyle/>
          <a:p>
            <a:pPr marL="342900" indent="-342900">
              <a:spcAft>
                <a:spcPts val="600"/>
              </a:spcAft>
              <a:buFont typeface="Arial" panose="020B0604020202020204" pitchFamily="34" charset="0"/>
              <a:buChar char="•"/>
            </a:pPr>
            <a:r>
              <a:rPr lang="en-NZ" dirty="0">
                <a:solidFill>
                  <a:srgbClr val="FFC000"/>
                </a:solidFill>
                <a:latin typeface="Verdana" panose="020B0604030504040204" pitchFamily="34" charset="0"/>
                <a:ea typeface="Verdana" panose="020B0604030504040204" pitchFamily="34" charset="0"/>
                <a:cs typeface="Verdana" panose="020B0604030504040204" pitchFamily="34" charset="0"/>
              </a:rPr>
              <a:t>How many citations do you think the writer should have included?</a:t>
            </a:r>
          </a:p>
        </p:txBody>
      </p:sp>
    </p:spTree>
    <p:extLst>
      <p:ext uri="{BB962C8B-B14F-4D97-AF65-F5344CB8AC3E}">
        <p14:creationId xmlns:p14="http://schemas.microsoft.com/office/powerpoint/2010/main" val="2654503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71550"/>
            <a:ext cx="8568952" cy="4248472"/>
          </a:xfrm>
        </p:spPr>
        <p:txBody>
          <a:bodyPr/>
          <a:lstStyle/>
          <a:p>
            <a:pPr>
              <a:lnSpc>
                <a:spcPct val="114000"/>
              </a:lnSpc>
            </a:pPr>
            <a:r>
              <a:rPr lang="en-NZ" sz="1800" dirty="0">
                <a:latin typeface="Verdana" panose="020B0604030504040204" pitchFamily="34" charset="0"/>
                <a:ea typeface="Verdana" panose="020B0604030504040204" pitchFamily="34" charset="0"/>
                <a:cs typeface="Verdana" panose="020B0604030504040204" pitchFamily="34" charset="0"/>
              </a:rPr>
              <a:t>Utilitarianism is a consequentialist theory of ethics. This means that it focuses on the consequences of an action and not the action </a:t>
            </a:r>
            <a:r>
              <a:rPr lang="en-NZ" sz="1800">
                <a:latin typeface="Verdana" panose="020B0604030504040204" pitchFamily="34" charset="0"/>
                <a:ea typeface="Verdana" panose="020B0604030504040204" pitchFamily="34" charset="0"/>
                <a:cs typeface="Verdana" panose="020B0604030504040204" pitchFamily="34" charset="0"/>
              </a:rPr>
              <a:t>itself (</a:t>
            </a:r>
            <a:r>
              <a:rPr lang="en-NZ" sz="1800" b="1">
                <a:solidFill>
                  <a:srgbClr val="E4A025"/>
                </a:solidFill>
                <a:latin typeface="Verdana" panose="020B0604030504040204" pitchFamily="34" charset="0"/>
                <a:ea typeface="Verdana" panose="020B0604030504040204" pitchFamily="34" charset="0"/>
                <a:cs typeface="Verdana" panose="020B0604030504040204" pitchFamily="34" charset="0"/>
              </a:rPr>
              <a:t>Brown, 2013). </a:t>
            </a:r>
            <a:r>
              <a:rPr lang="en-NZ" sz="1800" dirty="0">
                <a:latin typeface="Verdana" panose="020B0604030504040204" pitchFamily="34" charset="0"/>
                <a:ea typeface="Verdana" panose="020B0604030504040204" pitchFamily="34" charset="0"/>
                <a:cs typeface="Verdana" panose="020B0604030504040204" pitchFamily="34" charset="0"/>
              </a:rPr>
              <a:t>In the words of one of the most influential </a:t>
            </a:r>
            <a:r>
              <a:rPr lang="en-NZ" sz="1800" dirty="0" err="1">
                <a:latin typeface="Verdana" panose="020B0604030504040204" pitchFamily="34" charset="0"/>
                <a:ea typeface="Verdana" panose="020B0604030504040204" pitchFamily="34" charset="0"/>
                <a:cs typeface="Verdana" panose="020B0604030504040204" pitchFamily="34" charset="0"/>
              </a:rPr>
              <a:t>Utilitarians</a:t>
            </a:r>
            <a:r>
              <a:rPr lang="en-NZ" sz="1800" dirty="0">
                <a:latin typeface="Verdana" panose="020B0604030504040204" pitchFamily="34" charset="0"/>
                <a:ea typeface="Verdana" panose="020B0604030504040204" pitchFamily="34" charset="0"/>
                <a:cs typeface="Verdana" panose="020B0604030504040204" pitchFamily="34" charset="0"/>
              </a:rPr>
              <a:t>, John Stuart Mill, an action is moral if it brings </a:t>
            </a:r>
            <a:r>
              <a:rPr lang="en-NZ" sz="1800" b="1" dirty="0">
                <a:solidFill>
                  <a:srgbClr val="E4A025"/>
                </a:solidFill>
                <a:latin typeface="Verdana" panose="020B0604030504040204" pitchFamily="34" charset="0"/>
                <a:ea typeface="Verdana" panose="020B0604030504040204" pitchFamily="34" charset="0"/>
                <a:cs typeface="Verdana" panose="020B0604030504040204" pitchFamily="34" charset="0"/>
              </a:rPr>
              <a:t>“</a:t>
            </a:r>
            <a:r>
              <a:rPr lang="en-NZ" sz="1800" dirty="0">
                <a:latin typeface="Verdana" panose="020B0604030504040204" pitchFamily="34" charset="0"/>
                <a:ea typeface="Verdana" panose="020B0604030504040204" pitchFamily="34" charset="0"/>
                <a:cs typeface="Verdana" panose="020B0604030504040204" pitchFamily="34" charset="0"/>
              </a:rPr>
              <a:t>the greatest happiness to the greatest number</a:t>
            </a:r>
            <a:r>
              <a:rPr lang="en-NZ" sz="1800" b="1" dirty="0">
                <a:solidFill>
                  <a:srgbClr val="E4A025"/>
                </a:solidFill>
                <a:latin typeface="Verdana" panose="020B0604030504040204" pitchFamily="34" charset="0"/>
                <a:ea typeface="Verdana" panose="020B0604030504040204" pitchFamily="34" charset="0"/>
                <a:cs typeface="Verdana" panose="020B0604030504040204" pitchFamily="34" charset="0"/>
              </a:rPr>
              <a:t>” (Smith &amp; Jones, 2008, p. 23)</a:t>
            </a:r>
            <a:r>
              <a:rPr lang="en-NZ" sz="1800" dirty="0">
                <a:latin typeface="Verdana" panose="020B0604030504040204" pitchFamily="34" charset="0"/>
                <a:ea typeface="Verdana" panose="020B0604030504040204" pitchFamily="34" charset="0"/>
                <a:cs typeface="Verdana" panose="020B0604030504040204" pitchFamily="34" charset="0"/>
              </a:rPr>
              <a:t>. One strength of this approach is that it focuses on observable human behaviour, instead of discussing the rights or wrongs of actions in relation to abstract concepts of justice. However, critics have pointed out that Utilitarianism implies that happiness can be objectively measured, in the same way as, for example, health or economic outcomes. It has also been criticised for offering a justification for actions such as murder, which are generally regarded as inherently wrong, regardless of any positive outcomes which might occur </a:t>
            </a:r>
            <a:r>
              <a:rPr lang="en-NZ" sz="1800" b="1" dirty="0">
                <a:solidFill>
                  <a:srgbClr val="E4A025"/>
                </a:solidFill>
                <a:latin typeface="Verdana" panose="020B0604030504040204" pitchFamily="34" charset="0"/>
                <a:ea typeface="Verdana" panose="020B0604030504040204" pitchFamily="34" charset="0"/>
                <a:cs typeface="Verdana" panose="020B0604030504040204" pitchFamily="34" charset="0"/>
              </a:rPr>
              <a:t>(Patel, 2003).</a:t>
            </a:r>
          </a:p>
        </p:txBody>
      </p:sp>
      <p:sp>
        <p:nvSpPr>
          <p:cNvPr id="3" name="TextBox 2"/>
          <p:cNvSpPr txBox="1"/>
          <p:nvPr/>
        </p:nvSpPr>
        <p:spPr>
          <a:xfrm>
            <a:off x="179512" y="186194"/>
            <a:ext cx="5904656" cy="369332"/>
          </a:xfrm>
          <a:prstGeom prst="rect">
            <a:avLst/>
          </a:prstGeom>
          <a:noFill/>
        </p:spPr>
        <p:txBody>
          <a:bodyPr wrap="square" rtlCol="0">
            <a:spAutoFit/>
          </a:bodyPr>
          <a:lstStyle/>
          <a:p>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The same paragraph with citations</a:t>
            </a:r>
          </a:p>
        </p:txBody>
      </p:sp>
    </p:spTree>
    <p:extLst>
      <p:ext uri="{BB962C8B-B14F-4D97-AF65-F5344CB8AC3E}">
        <p14:creationId xmlns:p14="http://schemas.microsoft.com/office/powerpoint/2010/main" val="3811429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67544" y="843558"/>
            <a:ext cx="7776864" cy="32624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NZ" sz="2000" b="1" i="0" u="none" strike="noStrike" kern="1200" cap="none" spc="0" normalizeH="0" baseline="0" noProof="0" dirty="0">
                <a:ln>
                  <a:noFill/>
                </a:ln>
                <a:solidFill>
                  <a:srgbClr val="E4A024"/>
                </a:solidFill>
                <a:effectLst/>
                <a:uLnTx/>
                <a:uFillTx/>
                <a:latin typeface="Verdana" panose="020B0604030504040204" pitchFamily="34" charset="0"/>
                <a:ea typeface="Verdana" panose="020B0604030504040204" pitchFamily="34" charset="0"/>
                <a:cs typeface="Verdana" panose="020B0604030504040204" pitchFamily="34" charset="0"/>
              </a:rPr>
              <a:t>Number of citations</a:t>
            </a: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NZ" sz="105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The student has used one book for the basic information; another book for the quotation from Mill; and a third book for the pros and cons of Utilitarianism.</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en-NZ"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If the student had used the same book for all of these things, it would look like the paragraph on the next slide…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05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54503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9542"/>
            <a:ext cx="8568952" cy="4176464"/>
          </a:xfrm>
        </p:spPr>
        <p:txBody>
          <a:bodyPr/>
          <a:lstStyle/>
          <a:p>
            <a:pPr>
              <a:lnSpc>
                <a:spcPct val="114000"/>
              </a:lnSpc>
            </a:pPr>
            <a:r>
              <a:rPr lang="en-NZ" sz="1800" dirty="0">
                <a:latin typeface="Verdana" panose="020B0604030504040204" pitchFamily="34" charset="0"/>
                <a:ea typeface="Verdana" panose="020B0604030504040204" pitchFamily="34" charset="0"/>
                <a:cs typeface="Verdana" panose="020B0604030504040204" pitchFamily="34" charset="0"/>
              </a:rPr>
              <a:t>Utilitarianism is a consequentialist theory of ethics. This means that it focuses on the consequences of an action and not the action itself </a:t>
            </a:r>
            <a:r>
              <a:rPr lang="en-NZ" sz="1800" b="1" dirty="0">
                <a:solidFill>
                  <a:srgbClr val="E4A025"/>
                </a:solidFill>
                <a:latin typeface="Verdana" panose="020B0604030504040204" pitchFamily="34" charset="0"/>
                <a:ea typeface="Verdana" panose="020B0604030504040204" pitchFamily="34" charset="0"/>
                <a:cs typeface="Verdana" panose="020B0604030504040204" pitchFamily="34" charset="0"/>
              </a:rPr>
              <a:t>(Brown, 2013). </a:t>
            </a:r>
            <a:r>
              <a:rPr lang="en-NZ" sz="1800" dirty="0">
                <a:latin typeface="Verdana" panose="020B0604030504040204" pitchFamily="34" charset="0"/>
                <a:ea typeface="Verdana" panose="020B0604030504040204" pitchFamily="34" charset="0"/>
                <a:cs typeface="Verdana" panose="020B0604030504040204" pitchFamily="34" charset="0"/>
              </a:rPr>
              <a:t>In the words of one of the most influential </a:t>
            </a:r>
            <a:r>
              <a:rPr lang="en-NZ" sz="1800" dirty="0" err="1">
                <a:latin typeface="Verdana" panose="020B0604030504040204" pitchFamily="34" charset="0"/>
                <a:ea typeface="Verdana" panose="020B0604030504040204" pitchFamily="34" charset="0"/>
                <a:cs typeface="Verdana" panose="020B0604030504040204" pitchFamily="34" charset="0"/>
              </a:rPr>
              <a:t>Utilitarians</a:t>
            </a:r>
            <a:r>
              <a:rPr lang="en-NZ" sz="1800" dirty="0">
                <a:latin typeface="Verdana" panose="020B0604030504040204" pitchFamily="34" charset="0"/>
                <a:ea typeface="Verdana" panose="020B0604030504040204" pitchFamily="34" charset="0"/>
                <a:cs typeface="Verdana" panose="020B0604030504040204" pitchFamily="34" charset="0"/>
              </a:rPr>
              <a:t>, John Stuart Mill, an action is moral if it brings </a:t>
            </a:r>
            <a:r>
              <a:rPr lang="en-NZ" sz="1800" b="1" dirty="0">
                <a:solidFill>
                  <a:srgbClr val="E4A025"/>
                </a:solidFill>
                <a:latin typeface="Verdana" panose="020B0604030504040204" pitchFamily="34" charset="0"/>
                <a:ea typeface="Verdana" panose="020B0604030504040204" pitchFamily="34" charset="0"/>
                <a:cs typeface="Verdana" panose="020B0604030504040204" pitchFamily="34" charset="0"/>
              </a:rPr>
              <a:t>“</a:t>
            </a:r>
            <a:r>
              <a:rPr lang="en-NZ" sz="1800" dirty="0">
                <a:latin typeface="Verdana" panose="020B0604030504040204" pitchFamily="34" charset="0"/>
                <a:ea typeface="Verdana" panose="020B0604030504040204" pitchFamily="34" charset="0"/>
                <a:cs typeface="Verdana" panose="020B0604030504040204" pitchFamily="34" charset="0"/>
              </a:rPr>
              <a:t>the greatest happiness to the greatest number</a:t>
            </a:r>
            <a:r>
              <a:rPr lang="en-NZ" sz="1800" b="1" dirty="0">
                <a:solidFill>
                  <a:srgbClr val="E4A025"/>
                </a:solidFill>
                <a:latin typeface="Verdana" panose="020B0604030504040204" pitchFamily="34" charset="0"/>
                <a:ea typeface="Verdana" panose="020B0604030504040204" pitchFamily="34" charset="0"/>
                <a:cs typeface="Verdana" panose="020B0604030504040204" pitchFamily="34" charset="0"/>
              </a:rPr>
              <a:t>” (Brown, 2013, p. 23)</a:t>
            </a:r>
            <a:r>
              <a:rPr lang="en-NZ" sz="1800" dirty="0">
                <a:latin typeface="Verdana" panose="020B0604030504040204" pitchFamily="34" charset="0"/>
                <a:ea typeface="Verdana" panose="020B0604030504040204" pitchFamily="34" charset="0"/>
                <a:cs typeface="Verdana" panose="020B0604030504040204" pitchFamily="34" charset="0"/>
              </a:rPr>
              <a:t>. One strength of this approach is that it focuses on observable human behaviour, instead of discussing the rights or wrongs of actions in relation to abstract concepts of justice. However, critics have pointed out that Utilitarianism implies that happiness can be objectively measured, in the same way as, for example, health or economic outcomes. It has also been criticised for offering a justification for actions such as murder, which are generally regarded as inherently wrong, regardless of any positive outcomes which might occur </a:t>
            </a:r>
            <a:r>
              <a:rPr lang="en-NZ" sz="1800" b="1" dirty="0">
                <a:solidFill>
                  <a:srgbClr val="E4A025"/>
                </a:solidFill>
                <a:latin typeface="Verdana" panose="020B0604030504040204" pitchFamily="34" charset="0"/>
                <a:ea typeface="Verdana" panose="020B0604030504040204" pitchFamily="34" charset="0"/>
                <a:cs typeface="Verdana" panose="020B0604030504040204" pitchFamily="34" charset="0"/>
              </a:rPr>
              <a:t>(Brown, 2013).</a:t>
            </a:r>
          </a:p>
        </p:txBody>
      </p:sp>
      <p:sp>
        <p:nvSpPr>
          <p:cNvPr id="3" name="TextBox 2"/>
          <p:cNvSpPr txBox="1"/>
          <p:nvPr/>
        </p:nvSpPr>
        <p:spPr>
          <a:xfrm>
            <a:off x="107504" y="123478"/>
            <a:ext cx="5904656" cy="369332"/>
          </a:xfrm>
          <a:prstGeom prst="rect">
            <a:avLst/>
          </a:prstGeom>
          <a:noFill/>
        </p:spPr>
        <p:txBody>
          <a:bodyPr wrap="square" rtlCol="0">
            <a:spAutoFit/>
          </a:bodyPr>
          <a:lstStyle/>
          <a:p>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The same paragraph with citations</a:t>
            </a:r>
          </a:p>
        </p:txBody>
      </p:sp>
    </p:spTree>
    <p:extLst>
      <p:ext uri="{BB962C8B-B14F-4D97-AF65-F5344CB8AC3E}">
        <p14:creationId xmlns:p14="http://schemas.microsoft.com/office/powerpoint/2010/main" val="171926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2 Massey-powerpoint-template-16x9-2012 potx - for 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ackground image sty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ackground image styl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heme2">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Whit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ue/Whit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ue/Whit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ackground imag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ackground imag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ackground imag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7" ma:contentTypeDescription="Create a new document." ma:contentTypeScope="" ma:versionID="73c06e7eefb9a856999725a90d9dd5ea">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f34a231befe3b058671e76f4e839f7b3"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9b6b23-f73f-481e-881e-59d3f8171952}" ma:internalName="TaxCatchAll" ma:showField="CatchAllData" ma:web="dc379fb1-e443-490d-83c3-5a162dd70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 xmlns="7f35d26a-4140-43ec-9fda-33ed6b790edf" xsi:nil="true"/>
    <TaxCatchAll xmlns="dc379fb1-e443-490d-83c3-5a162dd70eeb" xsi:nil="true"/>
    <lcf76f155ced4ddcb4097134ff3c332f xmlns="7f35d26a-4140-43ec-9fda-33ed6b790ed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4C19DB4-71A1-40B9-A924-8DD2C01FAC2C}"/>
</file>

<file path=customXml/itemProps2.xml><?xml version="1.0" encoding="utf-8"?>
<ds:datastoreItem xmlns:ds="http://schemas.openxmlformats.org/officeDocument/2006/customXml" ds:itemID="{37E9A12D-1F6A-4734-9267-BA8EB80EDE89}">
  <ds:schemaRefs>
    <ds:schemaRef ds:uri="http://schemas.microsoft.com/sharepoint/v3/contenttype/forms"/>
  </ds:schemaRefs>
</ds:datastoreItem>
</file>

<file path=customXml/itemProps3.xml><?xml version="1.0" encoding="utf-8"?>
<ds:datastoreItem xmlns:ds="http://schemas.openxmlformats.org/officeDocument/2006/customXml" ds:itemID="{0351EDBD-C6F8-4BF7-A632-E10F48574007}">
  <ds:schemaRefs>
    <ds:schemaRef ds:uri="http://schemas.microsoft.com/office/2006/metadata/properties"/>
    <ds:schemaRef ds:uri="http://schemas.microsoft.com/office/infopath/2007/PartnerControls"/>
    <ds:schemaRef ds:uri="7f35d26a-4140-43ec-9fda-33ed6b790edf"/>
  </ds:schemaRefs>
</ds:datastoreItem>
</file>

<file path=docProps/app.xml><?xml version="1.0" encoding="utf-8"?>
<Properties xmlns="http://schemas.openxmlformats.org/officeDocument/2006/extended-properties" xmlns:vt="http://schemas.openxmlformats.org/officeDocument/2006/docPropsVTypes">
  <Template>2012 Massey-powerpoint-template-16x9-2012 potx - for widescreen</Template>
  <TotalTime>4372</TotalTime>
  <Words>4486</Words>
  <Application>Microsoft Office PowerPoint</Application>
  <PresentationFormat>On-screen Show (16:9)</PresentationFormat>
  <Paragraphs>357</Paragraphs>
  <Slides>45</Slides>
  <Notes>31</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45</vt:i4>
      </vt:variant>
    </vt:vector>
  </HeadingPairs>
  <TitlesOfParts>
    <vt:vector size="63" baseType="lpstr">
      <vt:lpstr>Arial</vt:lpstr>
      <vt:lpstr>C Univers 57 Condensed</vt:lpstr>
      <vt:lpstr>Calibri</vt:lpstr>
      <vt:lpstr>Times New Roman</vt:lpstr>
      <vt:lpstr>Verdana</vt:lpstr>
      <vt:lpstr>Wingdings</vt:lpstr>
      <vt:lpstr>2012 Massey-powerpoint-template-16x9-2012 potx - for widescreen</vt:lpstr>
      <vt:lpstr>All blue style 2</vt:lpstr>
      <vt:lpstr>All blue style 3</vt:lpstr>
      <vt:lpstr>Blue/White style 1</vt:lpstr>
      <vt:lpstr>Blue/White style 2</vt:lpstr>
      <vt:lpstr>Blue/White style 3</vt:lpstr>
      <vt:lpstr>Background image style 1</vt:lpstr>
      <vt:lpstr>Background image style 2</vt:lpstr>
      <vt:lpstr>Background image style 3</vt:lpstr>
      <vt:lpstr>Background image style 4</vt:lpstr>
      <vt:lpstr>Background image style 5</vt:lpstr>
      <vt:lpstr>Theme2</vt:lpstr>
      <vt:lpstr>How to Reference Don’t lose easy marks</vt:lpstr>
      <vt:lpstr>Learning outcomes</vt:lpstr>
      <vt:lpstr>When do you need to include citations?</vt:lpstr>
      <vt:lpstr>Referencing is used to tell the reader the source of any information which you’ve found in a book, article, website etc and have included in your text  When you refer to other work you need to have:  in-text citations (each time you include information or quotations from your research)  a reference list (with complete details of all the sources you’ve referred to on a separate page at the end of your text)</vt:lpstr>
      <vt:lpstr>INTERACTIVE TASK 1</vt:lpstr>
      <vt:lpstr>Utilitarianism is a consequentialist theory of ethics. This means that it focuses on the consequences of an action and not the action itself. In the words of one of the most influential Utilitarians, John Stuart Mill, an action is moral if it brings the greatest happiness to the greatest number. One strength of this approach is that it focuses on observable human behaviour, instead of discussing the rights or wrongs of actions in relation to abstract concepts of justice. However, critics have pointed out that Utilitarianism implies that happiness can be objectively measured, in the same way as, for example, health or economic outcomes. It has also been criticised for offering a justification for actions such as murder, which are generally regarded as inherently wrong, regardless of any positive outcomes which might occur.</vt:lpstr>
      <vt:lpstr>Utilitarianism is a consequentialist theory of ethics. This means that it focuses on the consequences of an action and not the action itself (Brown, 2013). In the words of one of the most influential Utilitarians, John Stuart Mill, an action is moral if it brings “the greatest happiness to the greatest number” (Smith &amp; Jones, 2008, p. 23). One strength of this approach is that it focuses on observable human behaviour, instead of discussing the rights or wrongs of actions in relation to abstract concepts of justice. However, critics have pointed out that Utilitarianism implies that happiness can be objectively measured, in the same way as, for example, health or economic outcomes. It has also been criticised for offering a justification for actions such as murder, which are generally regarded as inherently wrong, regardless of any positive outcomes which might occur (Patel, 2003).</vt:lpstr>
      <vt:lpstr>Number of citations  The student has used one book for the basic information; another book for the quotation from Mill; and a third book for the pros and cons of Utilitarianism.  If the student had used the same book for all of these things, it would look like the paragraph on the next slide… </vt:lpstr>
      <vt:lpstr>Utilitarianism is a consequentialist theory of ethics. This means that it focuses on the consequences of an action and not the action itself (Brown, 2013). In the words of one of the most influential Utilitarians, John Stuart Mill, an action is moral if it brings “the greatest happiness to the greatest number” (Brown, 2013, p. 23). One strength of this approach is that it focuses on observable human behaviour, instead of discussing the rights or wrongs of actions in relation to abstract concepts of justice. However, critics have pointed out that Utilitarianism implies that happiness can be objectively measured, in the same way as, for example, health or economic outcomes. It has also been criticised for offering a justification for actions such as murder, which are generally regarded as inherently wrong, regardless of any positive outcomes which might occur (Brown, 2013).</vt:lpstr>
      <vt:lpstr>Number of citations  It still has three citations, because the student needed to give a page number for the quotation. This means they still need the other two – to show the reader where that information has come from.  Which version do you think looks more credible? The one based on a single book, or the one based on three different books?  See more examples of well-researched and cited paragraphs in the Study Up ‘Constructing a paragraph’ handout. </vt:lpstr>
      <vt:lpstr>How might the lecturer react to the paragraph without citations?</vt:lpstr>
      <vt:lpstr>What impression does it make if students claim they didn’t use any books etc? … maybe just heard the info ‘somewhere’.</vt:lpstr>
      <vt:lpstr>So, when can you write something without a citation?</vt:lpstr>
      <vt:lpstr>How to write in-text citations in APA style (7th edition)</vt:lpstr>
      <vt:lpstr>The examples of citations you’ve seen in this session (and previous Study Up sessions) use APA style (7th edition). The rest of this session will focus on how to do APA citations and references according the the 7th edition of the APA publication manual.</vt:lpstr>
      <vt:lpstr>OWLL has information on some of the more common styles, such as APA, MLA and Chicago. Make sure you know which style you need to use (and ask your lecturer if you’d prefer to use a style you’re familiar with).</vt:lpstr>
      <vt:lpstr>This is the most common way to write citations.   First, you summarise the ideas in your own words.   When you are finished, you put the surname of the  author of the book or article you used and the year of publication inside brackets. The full stop goes after the closing bracket. </vt:lpstr>
      <vt:lpstr>Citation practice example </vt:lpstr>
      <vt:lpstr>Citation practice question</vt:lpstr>
      <vt:lpstr>Citation practice question </vt:lpstr>
      <vt:lpstr>Citation practice question 2</vt:lpstr>
      <vt:lpstr>Answer to citation practice question</vt:lpstr>
      <vt:lpstr>INTERACTIVE TASK 2</vt:lpstr>
      <vt:lpstr>Interactive task reading</vt:lpstr>
      <vt:lpstr>Corrected version</vt:lpstr>
      <vt:lpstr>Many authors: In-text citations</vt:lpstr>
      <vt:lpstr>How to write end-of-text references in APA style</vt:lpstr>
      <vt:lpstr>Examples of sources</vt:lpstr>
      <vt:lpstr>INTERACTIVE TASK 3</vt:lpstr>
      <vt:lpstr>Example reference list</vt:lpstr>
      <vt:lpstr>An APA reference list:</vt:lpstr>
      <vt:lpstr>Hanging indent</vt:lpstr>
      <vt:lpstr>BOOK</vt:lpstr>
      <vt:lpstr>6th vs 7th APA place of publication </vt:lpstr>
      <vt:lpstr>Chapter in edited book reference</vt:lpstr>
      <vt:lpstr>Article in a scholarly journal </vt:lpstr>
      <vt:lpstr>Web page reference</vt:lpstr>
      <vt:lpstr>INTERACTIVE TASK 4</vt:lpstr>
      <vt:lpstr>Reference list example question </vt:lpstr>
      <vt:lpstr>A &amp; B were missing</vt:lpstr>
      <vt:lpstr>SUMMARY</vt:lpstr>
      <vt:lpstr>A checklist for online sources</vt:lpstr>
      <vt:lpstr>Referencing software</vt:lpstr>
      <vt:lpstr>How to indent a reference list (MS Word doc)</vt:lpstr>
      <vt:lpstr> Need help?  We have a range of free services to help you with your assignment writing and study skills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ItsAcc</dc:creator>
  <cp:lastModifiedBy>Sally Coughlan</cp:lastModifiedBy>
  <cp:revision>247</cp:revision>
  <cp:lastPrinted>2017-03-02T00:14:21Z</cp:lastPrinted>
  <dcterms:created xsi:type="dcterms:W3CDTF">2012-10-25T20:40:55Z</dcterms:created>
  <dcterms:modified xsi:type="dcterms:W3CDTF">2022-01-26T22:10:00Z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0x0101008C07AA112A82F64F9B26E027F0CF1D98</vt:lpwstr>
  </property>
  <property fmtid="{D5CDD505-2E9C-101B-9397-08002B2CF9AE}" pid="3" name="MSIP_Label_bd9e4d68-54d0-40a5-8c9a-85a36c87352c_Enabled">
    <vt:lpwstr>true</vt:lpwstr>
  </property>
  <property fmtid="{D5CDD505-2E9C-101B-9397-08002B2CF9AE}" pid="4" name="MSIP_Label_bd9e4d68-54d0-40a5-8c9a-85a36c87352c_SetDate">
    <vt:lpwstr>2021-11-23T22:43:23Z</vt:lpwstr>
  </property>
  <property fmtid="{D5CDD505-2E9C-101B-9397-08002B2CF9AE}" pid="5" name="MSIP_Label_bd9e4d68-54d0-40a5-8c9a-85a36c87352c_Method">
    <vt:lpwstr>Privileged</vt:lpwstr>
  </property>
  <property fmtid="{D5CDD505-2E9C-101B-9397-08002B2CF9AE}" pid="6" name="MSIP_Label_bd9e4d68-54d0-40a5-8c9a-85a36c87352c_Name">
    <vt:lpwstr>Unclassified</vt:lpwstr>
  </property>
  <property fmtid="{D5CDD505-2E9C-101B-9397-08002B2CF9AE}" pid="7" name="MSIP_Label_bd9e4d68-54d0-40a5-8c9a-85a36c87352c_SiteId">
    <vt:lpwstr>388728e1-bbd0-4378-98dc-f8682e644300</vt:lpwstr>
  </property>
  <property fmtid="{D5CDD505-2E9C-101B-9397-08002B2CF9AE}" pid="8" name="MSIP_Label_bd9e4d68-54d0-40a5-8c9a-85a36c87352c_ActionId">
    <vt:lpwstr>405c4d63-547b-4a67-bf6f-87fb927a7737</vt:lpwstr>
  </property>
  <property fmtid="{D5CDD505-2E9C-101B-9397-08002B2CF9AE}" pid="9" name="MSIP_Label_bd9e4d68-54d0-40a5-8c9a-85a36c87352c_ContentBits">
    <vt:lpwstr>0</vt:lpwstr>
  </property>
</Properties>
</file>